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60" r:id="rId2"/>
    <p:sldMasterId id="2147483676" r:id="rId3"/>
  </p:sldMasterIdLst>
  <p:notesMasterIdLst>
    <p:notesMasterId r:id="rId16"/>
  </p:notesMasterIdLst>
  <p:handoutMasterIdLst>
    <p:handoutMasterId r:id="rId17"/>
  </p:handoutMasterIdLst>
  <p:sldIdLst>
    <p:sldId id="609" r:id="rId4"/>
    <p:sldId id="607" r:id="rId5"/>
    <p:sldId id="588" r:id="rId6"/>
    <p:sldId id="589" r:id="rId7"/>
    <p:sldId id="608" r:id="rId8"/>
    <p:sldId id="590" r:id="rId9"/>
    <p:sldId id="591" r:id="rId10"/>
    <p:sldId id="592" r:id="rId11"/>
    <p:sldId id="614" r:id="rId12"/>
    <p:sldId id="615" r:id="rId13"/>
    <p:sldId id="611" r:id="rId14"/>
    <p:sldId id="613" r:id="rId1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18B40F5-E023-4ED8-B11B-4C57272C4A21}">
          <p14:sldIdLst>
            <p14:sldId id="609"/>
            <p14:sldId id="607"/>
            <p14:sldId id="588"/>
            <p14:sldId id="589"/>
            <p14:sldId id="608"/>
            <p14:sldId id="590"/>
            <p14:sldId id="591"/>
            <p14:sldId id="592"/>
            <p14:sldId id="614"/>
            <p14:sldId id="615"/>
            <p14:sldId id="611"/>
            <p14:sldId id="61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Thorson, James" initials="TJ" lastIdx="4" clrIdx="0"/>
  <p:cmAuthor id="1" name="Hamel,Owen" initials="H" lastIdx="9" clrIdx="1">
    <p:extLst>
      <p:ext uri="{19B8F6BF-5375-455C-9EA6-DF929625EA0E}">
        <p15:presenceInfo xmlns:p15="http://schemas.microsoft.com/office/powerpoint/2012/main" userId="Hamel,Owe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83509" autoAdjust="0"/>
  </p:normalViewPr>
  <p:slideViewPr>
    <p:cSldViewPr>
      <p:cViewPr varScale="1">
        <p:scale>
          <a:sx n="111" d="100"/>
          <a:sy n="111" d="100"/>
        </p:scale>
        <p:origin x="1536" y="11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7" d="100"/>
          <a:sy n="57" d="100"/>
        </p:scale>
        <p:origin x="-2814" y="-7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commentAuthors" Target="commentAuthors.xml"/><Relationship Id="rId3" Type="http://schemas.openxmlformats.org/officeDocument/2006/relationships/slideMaster" Target="slideMasters/slideMaster3.xml"/><Relationship Id="rId21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10" Type="http://schemas.openxmlformats.org/officeDocument/2006/relationships/slide" Target="slides/slide7.xml"/><Relationship Id="rId19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701995-9815-44C2-BC31-4ED6C63B8B81}" type="datetimeFigureOut">
              <a:rPr lang="en-US" smtClean="0"/>
              <a:pPr/>
              <a:t>5/11/2018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0419EA-7277-4C2D-AA62-54704560D02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06733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70184A-DA9D-4374-8E21-D521B0F11FAB}" type="datetimeFigureOut">
              <a:rPr lang="en-US" smtClean="0"/>
              <a:pPr/>
              <a:t>5/11/2018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BC1E2D-6915-48DE-882D-0DD49F7980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2945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ling_yellow_adj"/>
          <p:cNvPicPr>
            <a:picLocks noChangeAspect="1" noChangeArrowheads="1"/>
          </p:cNvPicPr>
          <p:nvPr userDrawn="1"/>
        </p:nvPicPr>
        <p:blipFill>
          <a:blip r:embed="rId2" cstate="print"/>
          <a:srcRect l="3348" r="10045" b="13393"/>
          <a:stretch>
            <a:fillRect/>
          </a:stretch>
        </p:blipFill>
        <p:spPr bwMode="auto">
          <a:xfrm>
            <a:off x="0" y="0"/>
            <a:ext cx="9144000" cy="6859550"/>
          </a:xfrm>
          <a:prstGeom prst="rect">
            <a:avLst/>
          </a:prstGeom>
          <a:noFill/>
        </p:spPr>
      </p:pic>
      <p:sp>
        <p:nvSpPr>
          <p:cNvPr id="9" name="Rectangle 8"/>
          <p:cNvSpPr>
            <a:spLocks noChangeAspect="1"/>
          </p:cNvSpPr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" y="152400"/>
            <a:ext cx="7772400" cy="14700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43200" y="4724400"/>
            <a:ext cx="6400800" cy="1371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 i="0" baseline="0"/>
            </a:lvl1pPr>
          </a:lstStyle>
          <a:p>
            <a:fld id="{E0FF4530-C0A9-489F-AD78-78B1E4B1E710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3" descr="C:\Users\James.Thorson\Desktop\UW Hideaway\Meetings and Presentations\2014-05-30 -- Quant Sem on spatial-Gompertz model\A2005101221500.L2_LAC.GulfOfAlaska.chl2.jp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07" t="15627" r="4613" b="10265"/>
          <a:stretch/>
        </p:blipFill>
        <p:spPr bwMode="auto">
          <a:xfrm>
            <a:off x="0" y="0"/>
            <a:ext cx="917076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 userDrawn="1"/>
        </p:nvSpPr>
        <p:spPr>
          <a:xfrm>
            <a:off x="152400" y="152400"/>
            <a:ext cx="8869680" cy="6583680"/>
          </a:xfrm>
          <a:prstGeom prst="rect">
            <a:avLst/>
          </a:prstGeom>
          <a:solidFill>
            <a:schemeClr val="bg1">
              <a:lumMod val="9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F4530-C0A9-489F-AD78-78B1E4B1E71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2571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F4530-C0A9-489F-AD78-78B1E4B1E71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F4530-C0A9-489F-AD78-78B1E4B1E71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F4530-C0A9-489F-AD78-78B1E4B1E71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F4530-C0A9-489F-AD78-78B1E4B1E71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F4530-C0A9-489F-AD78-78B1E4B1E71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0EFC8-36CB-4CE9-8BB6-DE0D5707FCD2}" type="datetimeFigureOut">
              <a:rPr lang="en-US" smtClean="0"/>
              <a:pPr/>
              <a:t>5/11/2018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A0A5F-9E4F-46E8-BC0B-50CB40C8720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0EFC8-36CB-4CE9-8BB6-DE0D5707FCD2}" type="datetimeFigureOut">
              <a:rPr lang="en-US" smtClean="0"/>
              <a:pPr/>
              <a:t>5/11/2018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A0A5F-9E4F-46E8-BC0B-50CB40C8720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0EFC8-36CB-4CE9-8BB6-DE0D5707FCD2}" type="datetimeFigureOut">
              <a:rPr lang="en-US" smtClean="0"/>
              <a:pPr/>
              <a:t>5/11/2018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A0A5F-9E4F-46E8-BC0B-50CB40C8720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0EFC8-36CB-4CE9-8BB6-DE0D5707FCD2}" type="datetimeFigureOut">
              <a:rPr lang="en-US" smtClean="0"/>
              <a:pPr/>
              <a:t>5/11/2018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A0A5F-9E4F-46E8-BC0B-50CB40C8720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3" descr="C:\Users\James.Thorson\Desktop\UW Hideaway\Meetings and Presentations\2014-04-04 -- UBC visit\66848main_iss_sthelens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 userDrawn="1"/>
        </p:nvSpPr>
        <p:spPr>
          <a:xfrm>
            <a:off x="152400" y="152400"/>
            <a:ext cx="8869680" cy="6583680"/>
          </a:xfrm>
          <a:prstGeom prst="rect">
            <a:avLst/>
          </a:prstGeom>
          <a:solidFill>
            <a:schemeClr val="bg1">
              <a:lumMod val="9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228600"/>
            <a:ext cx="8686800" cy="6400800"/>
          </a:xfrm>
        </p:spPr>
        <p:txBody>
          <a:bodyPr/>
          <a:lstStyle>
            <a:lvl1pPr>
              <a:spcAft>
                <a:spcPts val="1200"/>
              </a:spcAft>
              <a:defRPr/>
            </a:lvl1pPr>
            <a:lvl2pPr>
              <a:spcAft>
                <a:spcPts val="1200"/>
              </a:spcAft>
              <a:defRPr/>
            </a:lvl2pPr>
            <a:lvl3pPr>
              <a:spcAft>
                <a:spcPts val="1200"/>
              </a:spcAft>
              <a:defRPr/>
            </a:lvl3pPr>
            <a:lvl4pPr>
              <a:spcAft>
                <a:spcPts val="1200"/>
              </a:spcAft>
              <a:defRPr/>
            </a:lvl4pPr>
            <a:lvl5pPr>
              <a:spcAft>
                <a:spcPts val="1200"/>
              </a:spcAft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477000"/>
            <a:ext cx="2133600" cy="24447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477000"/>
            <a:ext cx="2895600" cy="244475"/>
          </a:xfrm>
        </p:spPr>
        <p:txBody>
          <a:bodyPr/>
          <a:lstStyle>
            <a:lvl1pPr>
              <a:defRPr sz="1400" baseline="0"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477000"/>
            <a:ext cx="2133600" cy="244475"/>
          </a:xfrm>
        </p:spPr>
        <p:txBody>
          <a:bodyPr/>
          <a:lstStyle>
            <a:lvl1pPr>
              <a:defRPr sz="1400" b="1" i="0" baseline="0"/>
            </a:lvl1pPr>
          </a:lstStyle>
          <a:p>
            <a:fld id="{E0FF4530-C0A9-489F-AD78-78B1E4B1E710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0EFC8-36CB-4CE9-8BB6-DE0D5707FCD2}" type="datetimeFigureOut">
              <a:rPr lang="en-US" smtClean="0"/>
              <a:pPr/>
              <a:t>5/11/2018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A0A5F-9E4F-46E8-BC0B-50CB40C8720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0EFC8-36CB-4CE9-8BB6-DE0D5707FCD2}" type="datetimeFigureOut">
              <a:rPr lang="en-US" smtClean="0"/>
              <a:pPr/>
              <a:t>5/11/2018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A0A5F-9E4F-46E8-BC0B-50CB40C8720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0EFC8-36CB-4CE9-8BB6-DE0D5707FCD2}" type="datetimeFigureOut">
              <a:rPr lang="en-US" smtClean="0"/>
              <a:pPr/>
              <a:t>5/11/2018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A0A5F-9E4F-46E8-BC0B-50CB40C8720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0EFC8-36CB-4CE9-8BB6-DE0D5707FCD2}" type="datetimeFigureOut">
              <a:rPr lang="en-US" smtClean="0"/>
              <a:pPr/>
              <a:t>5/11/2018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A0A5F-9E4F-46E8-BC0B-50CB40C8720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0EFC8-36CB-4CE9-8BB6-DE0D5707FCD2}" type="datetimeFigureOut">
              <a:rPr lang="en-US" smtClean="0"/>
              <a:pPr/>
              <a:t>5/11/2018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A0A5F-9E4F-46E8-BC0B-50CB40C8720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0EFC8-36CB-4CE9-8BB6-DE0D5707FCD2}" type="datetimeFigureOut">
              <a:rPr lang="en-US" smtClean="0"/>
              <a:pPr/>
              <a:t>5/11/2018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A0A5F-9E4F-46E8-BC0B-50CB40C8720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0EFC8-36CB-4CE9-8BB6-DE0D5707FCD2}" type="datetimeFigureOut">
              <a:rPr lang="en-US" smtClean="0"/>
              <a:pPr/>
              <a:t>5/11/2018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A0A5F-9E4F-46E8-BC0B-50CB40C8720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295400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 i="0" baseline="0"/>
            </a:lvl1pPr>
          </a:lstStyle>
          <a:p>
            <a:fld id="{E0FF4530-C0A9-489F-AD78-78B1E4B1E71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1709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6200" y="0"/>
            <a:ext cx="8991600" cy="914400"/>
          </a:xfrm>
        </p:spPr>
        <p:txBody>
          <a:bodyPr/>
          <a:lstStyle>
            <a:lvl1pPr algn="r">
              <a:defRPr b="0" i="1" baseline="0">
                <a:solidFill>
                  <a:schemeClr val="tx2"/>
                </a:solidFill>
              </a:defRPr>
            </a:lvl1pPr>
          </a:lstStyle>
          <a:p>
            <a:r>
              <a:rPr lang="en-US" dirty="0" err="1" smtClean="0"/>
              <a:t>Spatio</a:t>
            </a:r>
            <a:r>
              <a:rPr lang="en-US" dirty="0" smtClean="0"/>
              <a:t>-temporal 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838200"/>
            <a:ext cx="8991600" cy="5943600"/>
          </a:xfrm>
        </p:spPr>
        <p:txBody>
          <a:bodyPr>
            <a:normAutofit/>
          </a:bodyPr>
          <a:lstStyle>
            <a:lvl1pPr>
              <a:spcBef>
                <a:spcPts val="600"/>
              </a:spcBef>
              <a:spcAft>
                <a:spcPts val="600"/>
              </a:spcAft>
              <a:defRPr sz="2800"/>
            </a:lvl1pPr>
            <a:lvl2pPr>
              <a:spcBef>
                <a:spcPts val="600"/>
              </a:spcBef>
              <a:spcAft>
                <a:spcPts val="600"/>
              </a:spcAft>
              <a:defRPr sz="2400"/>
            </a:lvl2pPr>
            <a:lvl3pPr>
              <a:spcBef>
                <a:spcPts val="600"/>
              </a:spcBef>
              <a:spcAft>
                <a:spcPts val="600"/>
              </a:spcAft>
              <a:defRPr sz="2000"/>
            </a:lvl3pPr>
            <a:lvl4pPr>
              <a:spcBef>
                <a:spcPts val="600"/>
              </a:spcBef>
              <a:spcAft>
                <a:spcPts val="600"/>
              </a:spcAft>
              <a:defRPr sz="1800"/>
            </a:lvl4pPr>
            <a:lvl5pPr>
              <a:spcBef>
                <a:spcPts val="600"/>
              </a:spcBef>
              <a:spcAft>
                <a:spcPts val="600"/>
              </a:spcAft>
              <a:defRPr sz="18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4267200" y="838200"/>
            <a:ext cx="44196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72901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0"/>
            <a:ext cx="8991600" cy="914400"/>
          </a:xfrm>
        </p:spPr>
        <p:txBody>
          <a:bodyPr/>
          <a:lstStyle>
            <a:lvl1pPr algn="r">
              <a:defRPr b="0" i="1" baseline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6200" y="838200"/>
            <a:ext cx="4419600" cy="5943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0" y="838200"/>
            <a:ext cx="4495800" cy="5943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4267200" y="838200"/>
            <a:ext cx="44196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13493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C:\Users\Rhovel\Desktop\print\Kulik.silverhorn (1 of 1).jp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57" r="9220"/>
          <a:stretch/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 userDrawn="1"/>
        </p:nvSpPr>
        <p:spPr>
          <a:xfrm>
            <a:off x="152400" y="152400"/>
            <a:ext cx="8869680" cy="6583680"/>
          </a:xfrm>
          <a:prstGeom prst="rect">
            <a:avLst/>
          </a:prstGeom>
          <a:solidFill>
            <a:schemeClr val="bg1">
              <a:lumMod val="9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228600"/>
            <a:ext cx="8686800" cy="6400800"/>
          </a:xfrm>
        </p:spPr>
        <p:txBody>
          <a:bodyPr/>
          <a:lstStyle>
            <a:lvl1pPr>
              <a:spcAft>
                <a:spcPts val="1200"/>
              </a:spcAft>
              <a:defRPr/>
            </a:lvl1pPr>
            <a:lvl2pPr>
              <a:spcAft>
                <a:spcPts val="1200"/>
              </a:spcAft>
              <a:defRPr/>
            </a:lvl2pPr>
            <a:lvl3pPr>
              <a:spcAft>
                <a:spcPts val="1200"/>
              </a:spcAft>
              <a:defRPr/>
            </a:lvl3pPr>
            <a:lvl4pPr>
              <a:spcAft>
                <a:spcPts val="1200"/>
              </a:spcAft>
              <a:defRPr/>
            </a:lvl4pPr>
            <a:lvl5pPr>
              <a:spcAft>
                <a:spcPts val="1200"/>
              </a:spcAft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477000"/>
            <a:ext cx="2133600" cy="24447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477000"/>
            <a:ext cx="2895600" cy="244475"/>
          </a:xfrm>
        </p:spPr>
        <p:txBody>
          <a:bodyPr/>
          <a:lstStyle>
            <a:lvl1pPr>
              <a:defRPr sz="1400" baseline="0"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477000"/>
            <a:ext cx="2133600" cy="244475"/>
          </a:xfrm>
        </p:spPr>
        <p:txBody>
          <a:bodyPr/>
          <a:lstStyle>
            <a:lvl1pPr>
              <a:defRPr sz="1400" b="1" i="0" baseline="0"/>
            </a:lvl1pPr>
          </a:lstStyle>
          <a:p>
            <a:fld id="{E0FF4530-C0A9-489F-AD78-78B1E4B1E71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41775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James Thorson (Feb. 28, 2010)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F4530-C0A9-489F-AD78-78B1E4B1E71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2149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>
            <a:lvl1pPr algn="r">
              <a:defRPr b="0" i="1" baseline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267200" y="1143000"/>
            <a:ext cx="4419600" cy="955675"/>
          </a:xfrm>
          <a:ln w="6350">
            <a:solidFill>
              <a:schemeClr val="tx1"/>
            </a:solidFill>
          </a:ln>
        </p:spPr>
        <p:txBody>
          <a:bodyPr anchor="b"/>
          <a:lstStyle>
            <a:lvl1pPr marL="0" indent="0">
              <a:spcAft>
                <a:spcPts val="1200"/>
              </a:spcAft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362200"/>
            <a:ext cx="8229600" cy="3962399"/>
          </a:xfrm>
        </p:spPr>
        <p:txBody>
          <a:bodyPr/>
          <a:lstStyle>
            <a:lvl1pPr>
              <a:spcAft>
                <a:spcPts val="1200"/>
              </a:spcAft>
              <a:defRPr sz="2800" baseline="0"/>
            </a:lvl1pPr>
            <a:lvl2pPr>
              <a:spcAft>
                <a:spcPts val="1200"/>
              </a:spcAft>
              <a:defRPr sz="2400" baseline="0"/>
            </a:lvl2pPr>
            <a:lvl3pPr>
              <a:spcAft>
                <a:spcPts val="1200"/>
              </a:spcAft>
              <a:defRPr sz="1800"/>
            </a:lvl3pPr>
            <a:lvl4pPr>
              <a:spcAft>
                <a:spcPts val="1200"/>
              </a:spcAft>
              <a:defRPr sz="1600"/>
            </a:lvl4pPr>
            <a:lvl5pPr>
              <a:spcAft>
                <a:spcPts val="1200"/>
              </a:spcAft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400"/>
            </a:lvl1pPr>
          </a:lstStyle>
          <a:p>
            <a:r>
              <a:rPr lang="en-US" dirty="0" smtClean="0"/>
              <a:t>James Thorson (Feb. 28, 2010)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 i="0" baseline="0"/>
            </a:lvl1pPr>
          </a:lstStyle>
          <a:p>
            <a:fld id="{E0FF4530-C0A9-489F-AD78-78B1E4B1E710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4267200" y="990600"/>
            <a:ext cx="44196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455117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James Thorson (Feb. 28, 2010)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F4530-C0A9-489F-AD78-78B1E4B1E71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205021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James Thorson (Feb. 28, 2010)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F4530-C0A9-489F-AD78-78B1E4B1E71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335457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James Thorson (Feb. 28, 2010)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F4530-C0A9-489F-AD78-78B1E4B1E71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87666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James Thorson (Feb. 28, 2010)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F4530-C0A9-489F-AD78-78B1E4B1E71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49537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James Thorson (Feb. 28, 2010)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F4530-C0A9-489F-AD78-78B1E4B1E71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04057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James Thorson (Feb. 28, 2010)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F4530-C0A9-489F-AD78-78B1E4B1E71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9689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C:\Users\Rhovel\Desktop\print\Kulik.silverhorn (1 of 1).jp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57" r="9220"/>
          <a:stretch/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 userDrawn="1"/>
        </p:nvSpPr>
        <p:spPr>
          <a:xfrm>
            <a:off x="152400" y="152400"/>
            <a:ext cx="8869680" cy="6583680"/>
          </a:xfrm>
          <a:prstGeom prst="rect">
            <a:avLst/>
          </a:prstGeom>
          <a:solidFill>
            <a:schemeClr val="bg1">
              <a:lumMod val="9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228600"/>
            <a:ext cx="8686800" cy="6400800"/>
          </a:xfrm>
        </p:spPr>
        <p:txBody>
          <a:bodyPr/>
          <a:lstStyle>
            <a:lvl1pPr>
              <a:spcAft>
                <a:spcPts val="1200"/>
              </a:spcAft>
              <a:defRPr/>
            </a:lvl1pPr>
            <a:lvl2pPr>
              <a:spcAft>
                <a:spcPts val="1200"/>
              </a:spcAft>
              <a:defRPr/>
            </a:lvl2pPr>
            <a:lvl3pPr>
              <a:spcAft>
                <a:spcPts val="1200"/>
              </a:spcAft>
              <a:defRPr/>
            </a:lvl3pPr>
            <a:lvl4pPr>
              <a:spcAft>
                <a:spcPts val="1200"/>
              </a:spcAft>
              <a:defRPr/>
            </a:lvl4pPr>
            <a:lvl5pPr>
              <a:spcAft>
                <a:spcPts val="1200"/>
              </a:spcAft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477000"/>
            <a:ext cx="2133600" cy="24447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477000"/>
            <a:ext cx="2895600" cy="244475"/>
          </a:xfrm>
        </p:spPr>
        <p:txBody>
          <a:bodyPr/>
          <a:lstStyle>
            <a:lvl1pPr>
              <a:defRPr sz="1400" baseline="0"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477000"/>
            <a:ext cx="2133600" cy="244475"/>
          </a:xfrm>
        </p:spPr>
        <p:txBody>
          <a:bodyPr/>
          <a:lstStyle>
            <a:lvl1pPr>
              <a:defRPr sz="1400" b="1" i="0" baseline="0"/>
            </a:lvl1pPr>
          </a:lstStyle>
          <a:p>
            <a:fld id="{E0FF4530-C0A9-489F-AD78-78B1E4B1E71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76541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3" descr="C:\Users\James.Thorson\Desktop\UW Hideaway\Meetings and Presentations\2014-05-30 -- Quant Sem on spatial-Gompertz model\A2005101221500.L2_LAC.GulfOfAlaska.chl2.jp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07" t="15627" r="4613" b="10265"/>
          <a:stretch/>
        </p:blipFill>
        <p:spPr bwMode="auto">
          <a:xfrm>
            <a:off x="0" y="0"/>
            <a:ext cx="917076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 userDrawn="1"/>
        </p:nvSpPr>
        <p:spPr>
          <a:xfrm>
            <a:off x="152400" y="152400"/>
            <a:ext cx="8869680" cy="6583680"/>
          </a:xfrm>
          <a:prstGeom prst="rect">
            <a:avLst/>
          </a:prstGeom>
          <a:solidFill>
            <a:schemeClr val="bg1">
              <a:lumMod val="9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228600"/>
            <a:ext cx="8686800" cy="6400800"/>
          </a:xfrm>
        </p:spPr>
        <p:txBody>
          <a:bodyPr/>
          <a:lstStyle>
            <a:lvl1pPr>
              <a:spcAft>
                <a:spcPts val="1200"/>
              </a:spcAft>
              <a:defRPr/>
            </a:lvl1pPr>
            <a:lvl2pPr>
              <a:spcAft>
                <a:spcPts val="1200"/>
              </a:spcAft>
              <a:defRPr/>
            </a:lvl2pPr>
            <a:lvl3pPr>
              <a:spcAft>
                <a:spcPts val="1200"/>
              </a:spcAft>
              <a:defRPr/>
            </a:lvl3pPr>
            <a:lvl4pPr>
              <a:spcAft>
                <a:spcPts val="1200"/>
              </a:spcAft>
              <a:defRPr/>
            </a:lvl4pPr>
            <a:lvl5pPr>
              <a:spcAft>
                <a:spcPts val="1200"/>
              </a:spcAft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477000"/>
            <a:ext cx="2133600" cy="24447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477000"/>
            <a:ext cx="2895600" cy="244475"/>
          </a:xfrm>
        </p:spPr>
        <p:txBody>
          <a:bodyPr/>
          <a:lstStyle>
            <a:lvl1pPr>
              <a:defRPr sz="1400" baseline="0"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477000"/>
            <a:ext cx="2133600" cy="244475"/>
          </a:xfrm>
        </p:spPr>
        <p:txBody>
          <a:bodyPr/>
          <a:lstStyle>
            <a:lvl1pPr>
              <a:defRPr sz="1400" b="1" i="0" baseline="0"/>
            </a:lvl1pPr>
          </a:lstStyle>
          <a:p>
            <a:fld id="{E0FF4530-C0A9-489F-AD78-78B1E4B1E71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43110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C:\Users\James.Thorson\Desktop\UW Hideaway\Course plan 2014\Advertisement\Images\9526628934_84959710e8_b.jp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34" r="5534"/>
          <a:stretch/>
        </p:blipFill>
        <p:spPr bwMode="auto">
          <a:xfrm>
            <a:off x="0" y="0"/>
            <a:ext cx="9144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 userDrawn="1"/>
        </p:nvSpPr>
        <p:spPr>
          <a:xfrm>
            <a:off x="152400" y="152400"/>
            <a:ext cx="8869680" cy="6583680"/>
          </a:xfrm>
          <a:prstGeom prst="rect">
            <a:avLst/>
          </a:prstGeom>
          <a:solidFill>
            <a:schemeClr val="bg1">
              <a:lumMod val="9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228600"/>
            <a:ext cx="8686800" cy="6400800"/>
          </a:xfrm>
        </p:spPr>
        <p:txBody>
          <a:bodyPr/>
          <a:lstStyle>
            <a:lvl1pPr>
              <a:spcAft>
                <a:spcPts val="1200"/>
              </a:spcAft>
              <a:defRPr/>
            </a:lvl1pPr>
            <a:lvl2pPr>
              <a:spcAft>
                <a:spcPts val="1200"/>
              </a:spcAft>
              <a:defRPr/>
            </a:lvl2pPr>
            <a:lvl3pPr>
              <a:spcAft>
                <a:spcPts val="1200"/>
              </a:spcAft>
              <a:defRPr/>
            </a:lvl3pPr>
            <a:lvl4pPr>
              <a:spcAft>
                <a:spcPts val="1200"/>
              </a:spcAft>
              <a:defRPr/>
            </a:lvl4pPr>
            <a:lvl5pPr>
              <a:spcAft>
                <a:spcPts val="1200"/>
              </a:spcAft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477000"/>
            <a:ext cx="2133600" cy="24447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477000"/>
            <a:ext cx="2895600" cy="244475"/>
          </a:xfrm>
        </p:spPr>
        <p:txBody>
          <a:bodyPr/>
          <a:lstStyle>
            <a:lvl1pPr>
              <a:defRPr sz="1400" baseline="0"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477000"/>
            <a:ext cx="2133600" cy="244475"/>
          </a:xfrm>
        </p:spPr>
        <p:txBody>
          <a:bodyPr/>
          <a:lstStyle>
            <a:lvl1pPr>
              <a:defRPr sz="1400" b="1" i="0" baseline="0"/>
            </a:lvl1pPr>
          </a:lstStyle>
          <a:p>
            <a:fld id="{E0FF4530-C0A9-489F-AD78-78B1E4B1E71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2013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F4530-C0A9-489F-AD78-78B1E4B1E71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ling_yellow_adj"/>
          <p:cNvPicPr>
            <a:picLocks noChangeAspect="1" noChangeArrowheads="1"/>
          </p:cNvPicPr>
          <p:nvPr userDrawn="1"/>
        </p:nvPicPr>
        <p:blipFill>
          <a:blip r:embed="rId2" cstate="print"/>
          <a:srcRect l="3348" r="10045" b="13393"/>
          <a:stretch>
            <a:fillRect/>
          </a:stretch>
        </p:blipFill>
        <p:spPr bwMode="auto">
          <a:xfrm>
            <a:off x="0" y="0"/>
            <a:ext cx="9144000" cy="6859550"/>
          </a:xfrm>
          <a:prstGeom prst="rect">
            <a:avLst/>
          </a:prstGeom>
          <a:noFill/>
        </p:spPr>
      </p:pic>
      <p:sp>
        <p:nvSpPr>
          <p:cNvPr id="11" name="Rectangle 10"/>
          <p:cNvSpPr/>
          <p:nvPr userDrawn="1"/>
        </p:nvSpPr>
        <p:spPr>
          <a:xfrm>
            <a:off x="152400" y="152400"/>
            <a:ext cx="8869680" cy="6583680"/>
          </a:xfrm>
          <a:prstGeom prst="rect">
            <a:avLst/>
          </a:prstGeom>
          <a:solidFill>
            <a:schemeClr val="bg1">
              <a:lumMod val="9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0"/>
            <a:ext cx="8686800" cy="1143000"/>
          </a:xfrm>
        </p:spPr>
        <p:txBody>
          <a:bodyPr/>
          <a:lstStyle>
            <a:lvl1pPr algn="r">
              <a:defRPr b="0" i="1" baseline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066800"/>
            <a:ext cx="42672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0" y="1066800"/>
            <a:ext cx="43434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400" baseline="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 i="0" baseline="0"/>
            </a:lvl1pPr>
          </a:lstStyle>
          <a:p>
            <a:fld id="{E0FF4530-C0A9-489F-AD78-78B1E4B1E710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4267200" y="990600"/>
            <a:ext cx="46482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>
            <a:lvl1pPr algn="r">
              <a:defRPr b="0" i="1" baseline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267200" y="1143000"/>
            <a:ext cx="4419600" cy="955675"/>
          </a:xfrm>
          <a:ln w="6350">
            <a:solidFill>
              <a:schemeClr val="tx1"/>
            </a:solidFill>
          </a:ln>
        </p:spPr>
        <p:txBody>
          <a:bodyPr anchor="b"/>
          <a:lstStyle>
            <a:lvl1pPr marL="0" indent="0">
              <a:spcAft>
                <a:spcPts val="1200"/>
              </a:spcAft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362200"/>
            <a:ext cx="8229600" cy="3962399"/>
          </a:xfrm>
        </p:spPr>
        <p:txBody>
          <a:bodyPr/>
          <a:lstStyle>
            <a:lvl1pPr>
              <a:spcAft>
                <a:spcPts val="1200"/>
              </a:spcAft>
              <a:defRPr sz="2800" baseline="0"/>
            </a:lvl1pPr>
            <a:lvl2pPr>
              <a:spcAft>
                <a:spcPts val="1200"/>
              </a:spcAft>
              <a:defRPr sz="2400" baseline="0"/>
            </a:lvl2pPr>
            <a:lvl3pPr>
              <a:spcAft>
                <a:spcPts val="1200"/>
              </a:spcAft>
              <a:defRPr sz="1800"/>
            </a:lvl3pPr>
            <a:lvl4pPr>
              <a:spcAft>
                <a:spcPts val="1200"/>
              </a:spcAft>
              <a:defRPr sz="1600"/>
            </a:lvl4pPr>
            <a:lvl5pPr>
              <a:spcAft>
                <a:spcPts val="1200"/>
              </a:spcAft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 i="0" baseline="0"/>
            </a:lvl1pPr>
          </a:lstStyle>
          <a:p>
            <a:fld id="{E0FF4530-C0A9-489F-AD78-78B1E4B1E710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4267200" y="990600"/>
            <a:ext cx="44196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ling_yellow_adj"/>
          <p:cNvPicPr>
            <a:picLocks noChangeAspect="1" noChangeArrowheads="1"/>
          </p:cNvPicPr>
          <p:nvPr userDrawn="1"/>
        </p:nvPicPr>
        <p:blipFill>
          <a:blip r:embed="rId2" cstate="print"/>
          <a:srcRect l="3348" r="10045" b="13393"/>
          <a:stretch>
            <a:fillRect/>
          </a:stretch>
        </p:blipFill>
        <p:spPr bwMode="auto">
          <a:xfrm>
            <a:off x="0" y="0"/>
            <a:ext cx="9144000" cy="6859550"/>
          </a:xfrm>
          <a:prstGeom prst="rect">
            <a:avLst/>
          </a:prstGeom>
          <a:noFill/>
        </p:spPr>
      </p:pic>
      <p:sp>
        <p:nvSpPr>
          <p:cNvPr id="7" name="Rectangle 6"/>
          <p:cNvSpPr/>
          <p:nvPr userDrawn="1"/>
        </p:nvSpPr>
        <p:spPr>
          <a:xfrm>
            <a:off x="152400" y="152400"/>
            <a:ext cx="8869680" cy="6583680"/>
          </a:xfrm>
          <a:prstGeom prst="rect">
            <a:avLst/>
          </a:prstGeom>
          <a:solidFill>
            <a:schemeClr val="bg1">
              <a:lumMod val="9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F4530-C0A9-489F-AD78-78B1E4B1E71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FF4530-C0A9-489F-AD78-78B1E4B1E710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5" r:id="rId3"/>
    <p:sldLayoutId id="2147483673" r:id="rId4"/>
    <p:sldLayoutId id="2147483674" r:id="rId5"/>
    <p:sldLayoutId id="2147483651" r:id="rId6"/>
    <p:sldLayoutId id="2147483652" r:id="rId7"/>
    <p:sldLayoutId id="2147483653" r:id="rId8"/>
    <p:sldLayoutId id="2147483654" r:id="rId9"/>
    <p:sldLayoutId id="2147483672" r:id="rId10"/>
    <p:sldLayoutId id="2147483655" r:id="rId11"/>
    <p:sldLayoutId id="2147483656" r:id="rId12"/>
    <p:sldLayoutId id="2147483657" r:id="rId13"/>
    <p:sldLayoutId id="2147483658" r:id="rId14"/>
    <p:sldLayoutId id="2147483659" r:id="rId15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40EFC8-36CB-4CE9-8BB6-DE0D5707FCD2}" type="datetimeFigureOut">
              <a:rPr lang="en-US" smtClean="0"/>
              <a:pPr/>
              <a:t>5/11/2018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DA0A5F-9E4F-46E8-BC0B-50CB40C8720C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James Thorson (Feb. 28, 2010)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FF4530-C0A9-489F-AD78-78B1E4B1E71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5895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://www.fishstats.org/" TargetMode="Externa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ames-Thorson/VAST/tree/master/examples" TargetMode="Externa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Lab 8:  VAST package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May 17, 2018</a:t>
            </a:r>
          </a:p>
          <a:p>
            <a:pPr algn="l"/>
            <a:r>
              <a:rPr lang="en-US" dirty="0" smtClean="0"/>
              <a:t>Learning objectives: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dirty="0" smtClean="0"/>
              <a:t>Interpret multivariate spatio-temporal model results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dirty="0" smtClean="0"/>
              <a:t>Gain familiarity with VAST package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0FF4530-C0A9-489F-AD78-78B1E4B1E710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23271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0" y="1066800"/>
            <a:ext cx="3733800" cy="563880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3800" b="1" dirty="0" smtClean="0">
                <a:hlinkClick r:id="rId2"/>
              </a:rPr>
              <a:t>www.FishStats.org</a:t>
            </a:r>
            <a:endParaRPr lang="en-US" sz="3800" b="1" dirty="0" smtClean="0"/>
          </a:p>
          <a:p>
            <a:pPr marL="457200" indent="-457200">
              <a:buFont typeface="+mj-lt"/>
              <a:buAutoNum type="arabicPeriod"/>
            </a:pPr>
            <a:r>
              <a:rPr lang="en-US" sz="2400" dirty="0" err="1" smtClean="0"/>
              <a:t>FishViz</a:t>
            </a:r>
            <a:r>
              <a:rPr lang="en-US" sz="2400" dirty="0" smtClean="0"/>
              <a:t> </a:t>
            </a:r>
          </a:p>
          <a:p>
            <a:pPr lvl="1" indent="-342900"/>
            <a:r>
              <a:rPr lang="en-US" sz="2000" dirty="0" smtClean="0"/>
              <a:t>Visualizes results worldwide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 err="1" smtClean="0"/>
              <a:t>SpatialDeltaGLMM</a:t>
            </a:r>
            <a:endParaRPr lang="en-US" sz="2400" dirty="0" smtClean="0"/>
          </a:p>
          <a:p>
            <a:pPr lvl="1" indent="-342900"/>
            <a:r>
              <a:rPr lang="en-US" sz="2000" dirty="0" smtClean="0"/>
              <a:t>Single-species index model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VAST</a:t>
            </a:r>
          </a:p>
          <a:p>
            <a:pPr lvl="1" indent="-342900"/>
            <a:r>
              <a:rPr lang="en-US" sz="2000" dirty="0" smtClean="0"/>
              <a:t>Multi-species index model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 err="1" smtClean="0"/>
              <a:t>SpatialVAM</a:t>
            </a:r>
            <a:endParaRPr lang="en-US" sz="2400" dirty="0" smtClean="0"/>
          </a:p>
          <a:p>
            <a:pPr lvl="1" indent="-342900"/>
            <a:r>
              <a:rPr lang="en-US" sz="2000" dirty="0" smtClean="0"/>
              <a:t>Estimate species interactions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 err="1" smtClean="0"/>
              <a:t>FishData</a:t>
            </a:r>
            <a:endParaRPr lang="en-US" sz="2400" dirty="0" smtClean="0"/>
          </a:p>
          <a:p>
            <a:pPr lvl="1" indent="-342900"/>
            <a:r>
              <a:rPr lang="en-US" sz="2000" dirty="0" smtClean="0"/>
              <a:t>Scrape data worldwide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 err="1" smtClean="0"/>
              <a:t>FishStats</a:t>
            </a:r>
            <a:r>
              <a:rPr lang="en-US" sz="2400" dirty="0" smtClean="0"/>
              <a:t>-listserv</a:t>
            </a:r>
          </a:p>
          <a:p>
            <a:pPr lvl="1" indent="-342900"/>
            <a:r>
              <a:rPr lang="en-US" sz="2000" dirty="0" smtClean="0"/>
              <a:t>Community updates by email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1151" y="1023937"/>
            <a:ext cx="5147307" cy="572452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28600" y="152400"/>
            <a:ext cx="8686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/>
              <a:t>VAST package and </a:t>
            </a:r>
            <a:r>
              <a:rPr lang="en-US" sz="4000" b="1" dirty="0" err="1" smtClean="0"/>
              <a:t>FishStats</a:t>
            </a:r>
            <a:r>
              <a:rPr lang="en-US" sz="4000" b="1" dirty="0" smtClean="0"/>
              <a:t> toolbox</a:t>
            </a:r>
            <a:endParaRPr lang="en-GB" sz="4000" b="1" dirty="0"/>
          </a:p>
        </p:txBody>
      </p:sp>
    </p:spTree>
    <p:extLst>
      <p:ext uri="{BB962C8B-B14F-4D97-AF65-F5344CB8AC3E}">
        <p14:creationId xmlns:p14="http://schemas.microsoft.com/office/powerpoint/2010/main" val="3214434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F4530-C0A9-489F-AD78-78B1E4B1E710}" type="slidenum">
              <a:rPr lang="en-US" smtClean="0"/>
              <a:pPr/>
              <a:t>11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2"/>
              <p:cNvSpPr>
                <a:spLocks noGrp="1"/>
              </p:cNvSpPr>
              <p:nvPr>
                <p:ph idx="4294967295"/>
              </p:nvPr>
            </p:nvSpPr>
            <p:spPr>
              <a:xfrm>
                <a:off x="0" y="914400"/>
                <a:ext cx="8686800" cy="5715000"/>
              </a:xfrm>
            </p:spPr>
            <p:txBody>
              <a:bodyPr>
                <a:normAutofit fontScale="85000" lnSpcReduction="20000"/>
              </a:bodyPr>
              <a:lstStyle/>
              <a:p>
                <a:pPr marL="0" indent="0">
                  <a:buNone/>
                </a:pPr>
                <a:r>
                  <a:rPr lang="en-US" sz="1900" dirty="0" smtClean="0"/>
                  <a:t>Delta </a:t>
                </a:r>
                <a:r>
                  <a:rPr lang="en-US" sz="1900" dirty="0" smtClean="0"/>
                  <a:t>model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sz="19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190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ctrlPr>
                                <a:rPr lang="en-GB" sz="19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19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9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GB" sz="19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GB" sz="19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GB" sz="1900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e>
                      </m:func>
                      <m:r>
                        <a:rPr lang="en-GB" sz="19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GB" sz="19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19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GB" sz="1900" i="1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r>
                                  <a:rPr lang="en-US" sz="1900" b="0" i="1" smtClean="0">
                                    <a:latin typeface="Cambria Math" panose="02040503050406030204" pitchFamily="18" charset="0"/>
                                  </a:rPr>
                                  <m:t>𝑙𝑜𝑔𝑖</m:t>
                                </m:r>
                                <m:sSup>
                                  <m:sSupPr>
                                    <m:ctrlPr>
                                      <a:rPr lang="en-US" sz="19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9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p>
                                    <m:r>
                                      <a:rPr lang="en-US" sz="1900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en-GB" sz="19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19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900" b="0" i="1" smtClean="0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sz="19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sz="19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9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d>
                                  </m:e>
                                </m:d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lang="en-GB" sz="1900">
                                    <a:latin typeface="Cambria Math" panose="02040503050406030204" pitchFamily="18" charset="0"/>
                                  </a:rPr>
                                  <m:t>if</m:t>
                                </m:r>
                                <m:r>
                                  <a:rPr lang="en-GB" sz="19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GB" sz="1900" i="1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  <m:r>
                                  <a:rPr lang="en-GB" sz="1900" i="1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GB" sz="19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9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GB" sz="19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GB" sz="19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19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  <m:r>
                                  <a:rPr lang="en-GB" sz="1900" i="1"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  <m:r>
                                  <a:rPr lang="en-US" sz="1900" i="1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r>
                                  <a:rPr lang="en-GB" sz="1900">
                                    <a:latin typeface="Cambria Math" panose="02040503050406030204" pitchFamily="18" charset="0"/>
                                  </a:rPr>
                                  <m:t>{</m:t>
                                </m:r>
                                <m:d>
                                  <m:dPr>
                                    <m:begChr m:val=""/>
                                    <m:endChr m:val=""/>
                                    <m:ctrlPr>
                                      <a:rPr lang="en-GB" sz="19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1900" i="1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  <m:r>
                                      <a:rPr lang="en-GB" sz="1900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func>
                                      <m:funcPr>
                                        <m:ctrlPr>
                                          <a:rPr lang="en-US" sz="19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900" b="0" i="0" smtClean="0">
                                            <a:latin typeface="Cambria Math" panose="02040503050406030204" pitchFamily="18" charset="0"/>
                                          </a:rPr>
                                          <m:t>exp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en-US" sz="19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GB" sz="19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19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𝑝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GB" sz="1900" i="1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  <m:d>
                                              <m:dPr>
                                                <m:ctrlPr>
                                                  <a:rPr lang="en-GB" sz="19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GB" sz="1900" i="1">
                                                    <a:latin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</m:e>
                                            </m:d>
                                          </m:e>
                                        </m:d>
                                      </m:e>
                                    </m:func>
                                    <m:r>
                                      <a:rPr lang="en-GB" sz="19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Sup>
                                      <m:sSubSupPr>
                                        <m:ctrlPr>
                                          <a:rPr lang="en-GB" sz="19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GB" sz="1900" i="1">
                                            <a:latin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GB" sz="1900" i="1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sub>
                                      <m:sup>
                                        <m:r>
                                          <a:rPr lang="en-GB" sz="19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  <m:r>
                                      <a:rPr lang="en-GB" sz="19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GB" sz="1900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  <m:r>
                                      <a:rPr lang="en-GB" sz="1900" i="1">
                                        <a:latin typeface="Cambria Math" panose="02040503050406030204" pitchFamily="18" charset="0"/>
                                      </a:rPr>
                                      <m:t>)}</m:t>
                                    </m:r>
                                  </m:e>
                                </m:d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lang="en-GB" sz="1900">
                                    <a:latin typeface="Cambria Math" panose="02040503050406030204" pitchFamily="18" charset="0"/>
                                  </a:rPr>
                                  <m:t>if</m:t>
                                </m:r>
                                <m:r>
                                  <a:rPr lang="en-GB" sz="19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GB" sz="1900" i="1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  <m:r>
                                  <a:rPr lang="en-GB" sz="1900" i="1">
                                    <a:latin typeface="Cambria Math" panose="02040503050406030204" pitchFamily="18" charset="0"/>
                                  </a:rPr>
                                  <m:t>&gt;0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sz="1900" dirty="0"/>
              </a:p>
              <a:p>
                <a:pPr marL="0" indent="0">
                  <a:buNone/>
                </a:pPr>
                <a:endParaRPr lang="en-US" sz="1900" dirty="0" smtClean="0"/>
              </a:p>
              <a:p>
                <a:pPr marL="0" indent="0">
                  <a:buNone/>
                </a:pPr>
                <a:endParaRPr lang="en-US" sz="1900" dirty="0"/>
              </a:p>
              <a:p>
                <a:pPr marL="0" indent="0">
                  <a:buNone/>
                </a:pPr>
                <a:r>
                  <a:rPr lang="en-US" sz="1900" dirty="0" smtClean="0"/>
                  <a:t>Linear predictor</a:t>
                </a:r>
              </a:p>
              <a:p>
                <a:pPr marL="0" indent="0">
                  <a:buNone/>
                </a:pPr>
                <a:endParaRPr lang="en-US" sz="190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9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9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GB" sz="19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GB" sz="19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900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GB" sz="19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19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900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19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GB" sz="19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19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9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GB" sz="19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GB" sz="19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sz="19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9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19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GB" sz="1900" i="1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GB" sz="19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GB" sz="1900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GB" sz="19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en-GB" sz="19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9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GB" sz="1900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GB" sz="19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p>
                        <m:e>
                          <m:sSub>
                            <m:sSubPr>
                              <m:ctrlPr>
                                <a:rPr lang="en-GB" sz="19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9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GB" sz="1900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GB" sz="19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sz="19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GB" sz="19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9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GB" sz="19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GB" sz="190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GB" sz="1900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GB" sz="1900" i="1">
                              <a:latin typeface="Cambria Math" panose="02040503050406030204" pitchFamily="18" charset="0"/>
                            </a:rPr>
                            <m:t>)</m:t>
                          </m:r>
                          <m:sSub>
                            <m:sSubPr>
                              <m:ctrlPr>
                                <a:rPr lang="en-GB" sz="19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900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GB" sz="19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19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19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9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sz="19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GB" sz="19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sz="19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GB" sz="19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e>
                      </m:nary>
                      <m:r>
                        <a:rPr lang="en-GB" sz="1900" i="1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GB" sz="19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GB" sz="1900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GB" sz="19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en-GB" sz="19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9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GB" sz="1900" i="1"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  <m:r>
                                <a:rPr lang="en-GB" sz="19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p>
                        <m:e>
                          <m:sSub>
                            <m:sSubPr>
                              <m:ctrlPr>
                                <a:rPr lang="en-GB" sz="19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9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GB" sz="1900" i="1"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  <m:r>
                                <a:rPr lang="en-GB" sz="19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sz="19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GB" sz="19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9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GB" sz="19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GB" sz="190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GB" sz="1900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GB" sz="1900" i="1">
                              <a:latin typeface="Cambria Math" panose="02040503050406030204" pitchFamily="18" charset="0"/>
                            </a:rPr>
                            <m:t>)</m:t>
                          </m:r>
                          <m:sSub>
                            <m:sSubPr>
                              <m:ctrlPr>
                                <a:rPr lang="en-GB" sz="19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900" i="1"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GB" sz="19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19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19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9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sz="19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GB" sz="19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sz="19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GB" sz="19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GB" sz="19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9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GB" sz="19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en-US" sz="1900" i="1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GB" sz="19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900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19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en-GB" sz="19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9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1900" i="1"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  <m:r>
                                <a:rPr lang="en-US" sz="19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p>
                        <m:e>
                          <m:sSub>
                            <m:sSubPr>
                              <m:ctrlPr>
                                <a:rPr lang="en-GB" sz="19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9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9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9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GB" sz="19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9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19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9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900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1900" i="1">
                              <a:latin typeface="Cambria Math" panose="02040503050406030204" pitchFamily="18" charset="0"/>
                            </a:rPr>
                            <m:t>)</m:t>
                          </m:r>
                          <m:sSub>
                            <m:sSubPr>
                              <m:ctrlPr>
                                <a:rPr lang="en-GB" sz="19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900" i="1"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GB" sz="19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19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19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9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GB" sz="19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GB" sz="19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sz="19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d>
                        </m:e>
                      </m:nary>
                      <m:r>
                        <a:rPr lang="en-GB" sz="1900" i="1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GB" sz="19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900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19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en-GB" sz="19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9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19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sup>
                        <m:e>
                          <m:sSub>
                            <m:sSubPr>
                              <m:ctrlPr>
                                <a:rPr lang="en-GB" sz="19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900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sz="19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19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19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9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sz="19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9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GB" sz="19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9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19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GB" sz="19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sz="19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  <m:r>
                            <a:rPr lang="en-US" sz="1900" i="1">
                              <a:latin typeface="Cambria Math" panose="02040503050406030204" pitchFamily="18" charset="0"/>
                            </a:rPr>
                            <m:t>𝑋</m:t>
                          </m:r>
                          <m:d>
                            <m:dPr>
                              <m:ctrlPr>
                                <a:rPr lang="en-GB" sz="19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19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9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9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9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GB" sz="19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9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19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GB" sz="19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sz="19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  <m:r>
                            <a:rPr lang="en-US" sz="1900" i="1">
                              <a:latin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ctrlPr>
                                <a:rPr lang="en-GB" sz="19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9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9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GB" sz="19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9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sz="19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sup>
                            <m:e>
                              <m:sSub>
                                <m:sSubPr>
                                  <m:ctrlPr>
                                    <a:rPr lang="en-GB" sz="19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900" i="1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19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GB" sz="19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9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</m:e>
                          </m:nary>
                          <m:r>
                            <a:rPr lang="en-US" sz="1900" i="1">
                              <a:latin typeface="Cambria Math" panose="02040503050406030204" pitchFamily="18" charset="0"/>
                            </a:rPr>
                            <m:t>𝑄</m:t>
                          </m:r>
                          <m:d>
                            <m:dPr>
                              <m:ctrlPr>
                                <a:rPr lang="en-GB" sz="19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9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9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9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GB" sz="1900" dirty="0"/>
              </a:p>
              <a:p>
                <a:pPr marL="0" indent="0">
                  <a:buNone/>
                </a:pPr>
                <a:endParaRPr lang="en-US" sz="19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9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9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GB" sz="19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GB" sz="19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900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GB" sz="19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19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900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19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GB" sz="19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19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9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GB" sz="19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GB" sz="19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sz="19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9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19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GB" sz="1900" i="1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GB" sz="19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GB" sz="1900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GB" sz="19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en-GB" sz="19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9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GB" sz="1900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GB" sz="19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p>
                        <m:e>
                          <m:sSub>
                            <m:sSubPr>
                              <m:ctrlPr>
                                <a:rPr lang="en-GB" sz="19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9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GB" sz="1900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GB" sz="19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GB" sz="19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GB" sz="19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9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GB" sz="19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GB" sz="190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GB" sz="1900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GB" sz="1900" i="1">
                              <a:latin typeface="Cambria Math" panose="02040503050406030204" pitchFamily="18" charset="0"/>
                            </a:rPr>
                            <m:t>)</m:t>
                          </m:r>
                          <m:sSub>
                            <m:sSubPr>
                              <m:ctrlPr>
                                <a:rPr lang="en-GB" sz="19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900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GB" sz="19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19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19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9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sz="19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GB" sz="19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sz="19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GB" sz="19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e>
                      </m:nary>
                      <m:r>
                        <a:rPr lang="en-GB" sz="1900" i="1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GB" sz="19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GB" sz="1900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GB" sz="19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en-GB" sz="19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9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GB" sz="1900" i="1"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  <m:r>
                                <a:rPr lang="en-GB" sz="19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p>
                        <m:e>
                          <m:sSub>
                            <m:sSubPr>
                              <m:ctrlPr>
                                <a:rPr lang="en-GB" sz="19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9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GB" sz="1900" i="1"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  <m:r>
                                <a:rPr lang="en-GB" sz="19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GB" sz="19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GB" sz="19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9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GB" sz="19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GB" sz="190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GB" sz="1900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GB" sz="1900" i="1">
                              <a:latin typeface="Cambria Math" panose="02040503050406030204" pitchFamily="18" charset="0"/>
                            </a:rPr>
                            <m:t>)</m:t>
                          </m:r>
                          <m:sSub>
                            <m:sSubPr>
                              <m:ctrlPr>
                                <a:rPr lang="en-GB" sz="19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900" i="1"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GB" sz="19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19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19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9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sz="19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GB" sz="19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sz="19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GB" sz="19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GB" sz="19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9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GB" sz="19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en-US" sz="1900" i="1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GB" sz="19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900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19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en-GB" sz="19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9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1900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en-US" sz="19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p>
                        <m:e>
                          <m:sSub>
                            <m:sSubPr>
                              <m:ctrlPr>
                                <a:rPr lang="en-GB" sz="19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9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9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9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GB" sz="19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9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GB" sz="19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9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900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1900" i="1">
                              <a:latin typeface="Cambria Math" panose="02040503050406030204" pitchFamily="18" charset="0"/>
                            </a:rPr>
                            <m:t>)</m:t>
                          </m:r>
                          <m:sSub>
                            <m:sSubPr>
                              <m:ctrlPr>
                                <a:rPr lang="en-GB" sz="19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900" i="1"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GB" sz="19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19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19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9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GB" sz="19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GB" sz="19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sz="19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d>
                        </m:e>
                      </m:nary>
                      <m:r>
                        <a:rPr lang="en-GB" sz="1900" i="1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GB" sz="19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900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19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en-GB" sz="19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9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19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sup>
                        <m:e>
                          <m:sSub>
                            <m:sSubPr>
                              <m:ctrlPr>
                                <a:rPr lang="en-GB" sz="19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900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sz="19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19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19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9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sz="19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9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GB" sz="19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9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19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GB" sz="19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sz="19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  <m:r>
                            <a:rPr lang="en-US" sz="1900" i="1">
                              <a:latin typeface="Cambria Math" panose="02040503050406030204" pitchFamily="18" charset="0"/>
                            </a:rPr>
                            <m:t>𝑋</m:t>
                          </m:r>
                          <m:d>
                            <m:dPr>
                              <m:ctrlPr>
                                <a:rPr lang="en-GB" sz="19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19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9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9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9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GB" sz="19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9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19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GB" sz="19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sz="19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</m:e>
                      </m:nary>
                      <m:r>
                        <a:rPr lang="en-US" sz="1900" i="1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GB" sz="19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9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19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en-GB" sz="19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9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19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sup>
                        <m:e>
                          <m:sSub>
                            <m:sSubPr>
                              <m:ctrlPr>
                                <a:rPr lang="en-GB" sz="19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900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19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19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9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e>
                      </m:nary>
                      <m:r>
                        <a:rPr lang="en-US" sz="1900" i="1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GB" sz="19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9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9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9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</m:oMath>
                  </m:oMathPara>
                </a14:m>
                <a:endParaRPr lang="en-GB" sz="1900" dirty="0"/>
              </a:p>
              <a:p>
                <a:pPr marL="0" indent="0">
                  <a:buNone/>
                </a:pPr>
                <a:endParaRPr lang="en-US" sz="1900" dirty="0" smtClean="0"/>
              </a:p>
            </p:txBody>
          </p:sp>
        </mc:Choice>
        <mc:Fallback>
          <p:sp>
            <p:nvSpPr>
              <p:cNvPr id="5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4294967295"/>
              </p:nvPr>
            </p:nvSpPr>
            <p:spPr>
              <a:xfrm>
                <a:off x="0" y="914400"/>
                <a:ext cx="8686800" cy="5715000"/>
              </a:xfrm>
              <a:blipFill>
                <a:blip r:embed="rId2"/>
                <a:stretch>
                  <a:fillRect l="-351" t="-106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228600" y="152400"/>
            <a:ext cx="8686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/>
              <a:t>VAST package and </a:t>
            </a:r>
            <a:r>
              <a:rPr lang="en-US" sz="4000" b="1" dirty="0" err="1" smtClean="0"/>
              <a:t>FishStats</a:t>
            </a:r>
            <a:r>
              <a:rPr lang="en-US" sz="4000" b="1" dirty="0" smtClean="0"/>
              <a:t> toolbox</a:t>
            </a:r>
            <a:endParaRPr lang="en-GB" sz="4000" b="1" dirty="0"/>
          </a:p>
        </p:txBody>
      </p:sp>
    </p:spTree>
    <p:extLst>
      <p:ext uri="{BB962C8B-B14F-4D97-AF65-F5344CB8AC3E}">
        <p14:creationId xmlns:p14="http://schemas.microsoft.com/office/powerpoint/2010/main" val="10045775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F4530-C0A9-489F-AD78-78B1E4B1E710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4294967295"/>
          </p:nvPr>
        </p:nvSpPr>
        <p:spPr>
          <a:xfrm>
            <a:off x="0" y="1752600"/>
            <a:ext cx="8686800" cy="487680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900" dirty="0"/>
          </a:p>
          <a:p>
            <a:pPr marL="0" indent="0" algn="ctr">
              <a:buNone/>
            </a:pPr>
            <a:r>
              <a:rPr lang="en-US" sz="2000" dirty="0" smtClean="0"/>
              <a:t>[Look at single-species </a:t>
            </a:r>
            <a:r>
              <a:rPr lang="en-US" sz="2000" dirty="0" err="1" smtClean="0"/>
              <a:t>Rmarkdown</a:t>
            </a:r>
            <a:r>
              <a:rPr lang="en-US" sz="2000" dirty="0" smtClean="0"/>
              <a:t> </a:t>
            </a:r>
            <a:r>
              <a:rPr lang="en-US" sz="2000" dirty="0"/>
              <a:t>script: </a:t>
            </a:r>
            <a:r>
              <a:rPr lang="en-US" sz="2000" dirty="0">
                <a:hlinkClick r:id="rId2"/>
              </a:rPr>
              <a:t>https://</a:t>
            </a:r>
            <a:r>
              <a:rPr lang="en-US" sz="2000" dirty="0" smtClean="0">
                <a:hlinkClick r:id="rId2"/>
              </a:rPr>
              <a:t>github.com/James-Thorson/VAST/tree/master/examples</a:t>
            </a:r>
            <a:r>
              <a:rPr lang="en-US" sz="2000" dirty="0" smtClean="0"/>
              <a:t>] </a:t>
            </a:r>
          </a:p>
          <a:p>
            <a:pPr marL="0" indent="0" algn="ctr">
              <a:buNone/>
            </a:pPr>
            <a:endParaRPr lang="en-US" sz="2000" dirty="0"/>
          </a:p>
          <a:p>
            <a:pPr marL="0" indent="0" algn="ctr">
              <a:buNone/>
            </a:pPr>
            <a:r>
              <a:rPr lang="en-US" sz="1800" dirty="0"/>
              <a:t>[Look at </a:t>
            </a:r>
            <a:r>
              <a:rPr lang="en-US" sz="1800" dirty="0" smtClean="0"/>
              <a:t>multi-species </a:t>
            </a:r>
            <a:r>
              <a:rPr lang="en-US" sz="1800" dirty="0" err="1"/>
              <a:t>Rmarkdown</a:t>
            </a:r>
            <a:r>
              <a:rPr lang="en-US" sz="1800" dirty="0"/>
              <a:t> script: </a:t>
            </a:r>
            <a:r>
              <a:rPr lang="en-US" sz="1800" dirty="0">
                <a:hlinkClick r:id="rId2"/>
              </a:rPr>
              <a:t>https://github.com/James-Thorson/VAST/tree/master/examples</a:t>
            </a:r>
            <a:r>
              <a:rPr lang="en-US" sz="1800" dirty="0"/>
              <a:t>] </a:t>
            </a:r>
            <a:endParaRPr lang="en-GB" sz="1800" dirty="0"/>
          </a:p>
          <a:p>
            <a:pPr marL="0" indent="0" algn="ctr">
              <a:buNone/>
            </a:pPr>
            <a:endParaRPr lang="en-GB" sz="1900" dirty="0"/>
          </a:p>
          <a:p>
            <a:pPr marL="0" indent="0">
              <a:buNone/>
            </a:pPr>
            <a:endParaRPr lang="en-US" sz="1900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228600" y="152400"/>
            <a:ext cx="8686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/>
              <a:t>VAST package and </a:t>
            </a:r>
            <a:r>
              <a:rPr lang="en-US" sz="4000" b="1" dirty="0" err="1" smtClean="0"/>
              <a:t>FishStats</a:t>
            </a:r>
            <a:r>
              <a:rPr lang="en-US" sz="4000" b="1" dirty="0" smtClean="0"/>
              <a:t> toolbox</a:t>
            </a:r>
            <a:endParaRPr lang="en-GB" sz="4000" b="1" dirty="0"/>
          </a:p>
        </p:txBody>
      </p:sp>
    </p:spTree>
    <p:extLst>
      <p:ext uri="{BB962C8B-B14F-4D97-AF65-F5344CB8AC3E}">
        <p14:creationId xmlns:p14="http://schemas.microsoft.com/office/powerpoint/2010/main" val="39106711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F4530-C0A9-489F-AD78-78B1E4B1E710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4294967295"/>
          </p:nvPr>
        </p:nvSpPr>
        <p:spPr>
          <a:xfrm>
            <a:off x="0" y="228600"/>
            <a:ext cx="8686800" cy="6400800"/>
          </a:xfrm>
        </p:spPr>
        <p:txBody>
          <a:bodyPr/>
          <a:lstStyle/>
          <a:p>
            <a:pPr marL="0" indent="0" algn="ctr">
              <a:buNone/>
            </a:pPr>
            <a:r>
              <a:rPr lang="en-US" b="1" dirty="0" smtClean="0"/>
              <a:t>Can biogenic habitat be a “proxy” for rockfish habitat?</a:t>
            </a:r>
          </a:p>
          <a:p>
            <a:pPr marL="0" indent="0">
              <a:buNone/>
            </a:pPr>
            <a:r>
              <a:rPr lang="en-US" dirty="0" smtClean="0"/>
              <a:t>Steps: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Obtain bottom-trawl data for 8 rockfishes and biogenic habitat (soft corals + sponges)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Fit multispecies model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Interpret covariation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Compare single-species multispecies index of abundance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76200" y="5629294"/>
            <a:ext cx="8915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Thorson, </a:t>
            </a:r>
            <a:r>
              <a:rPr lang="en-US" sz="2000" dirty="0" smtClean="0"/>
              <a:t>and Barnett.  2017</a:t>
            </a:r>
            <a:r>
              <a:rPr lang="en-US" sz="2000" dirty="0"/>
              <a:t>. Comparing estimates of abundance trends and distribution shifts using single- and multispecies models of fishes and biogenic habitat. ICES J. Mar. Sci. J. Cons. </a:t>
            </a:r>
          </a:p>
        </p:txBody>
      </p:sp>
    </p:spTree>
    <p:extLst>
      <p:ext uri="{BB962C8B-B14F-4D97-AF65-F5344CB8AC3E}">
        <p14:creationId xmlns:p14="http://schemas.microsoft.com/office/powerpoint/2010/main" val="2992242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8" b="51242"/>
          <a:stretch/>
        </p:blipFill>
        <p:spPr>
          <a:xfrm>
            <a:off x="609600" y="3352800"/>
            <a:ext cx="8001000" cy="3343835"/>
          </a:xfrm>
          <a:prstGeom prst="rect">
            <a:avLst/>
          </a:prstGeom>
        </p:spPr>
      </p:pic>
      <p:sp>
        <p:nvSpPr>
          <p:cNvPr id="4" name="Content Placeholder 1"/>
          <p:cNvSpPr txBox="1">
            <a:spLocks/>
          </p:cNvSpPr>
          <p:nvPr/>
        </p:nvSpPr>
        <p:spPr>
          <a:xfrm>
            <a:off x="228600" y="228600"/>
            <a:ext cx="8686800" cy="640080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b="1" dirty="0" smtClean="0"/>
              <a:t>Can biogenic habitat be a “proxy” for rockfish habitat?</a:t>
            </a:r>
          </a:p>
          <a:p>
            <a:pPr marL="0" indent="0">
              <a:buFont typeface="Arial" pitchFamily="34" charset="0"/>
              <a:buNone/>
            </a:pPr>
            <a:r>
              <a:rPr lang="en-US" dirty="0" smtClean="0"/>
              <a:t>Single-species models are strongly smoothed</a:t>
            </a:r>
          </a:p>
          <a:p>
            <a:pPr lvl="1"/>
            <a:r>
              <a:rPr lang="en-US" dirty="0" smtClean="0"/>
              <a:t>No fine-scale information for </a:t>
            </a:r>
            <a:r>
              <a:rPr lang="en-US" dirty="0" err="1" smtClean="0"/>
              <a:t>splitnose</a:t>
            </a:r>
            <a:r>
              <a:rPr lang="en-US" dirty="0" smtClean="0"/>
              <a:t> and </a:t>
            </a:r>
            <a:r>
              <a:rPr lang="en-US" dirty="0" err="1" smtClean="0"/>
              <a:t>sharpchin</a:t>
            </a:r>
            <a:r>
              <a:rPr lang="en-US" dirty="0" smtClean="0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786130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F4530-C0A9-489F-AD78-78B1E4B1E710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4294967295"/>
          </p:nvPr>
        </p:nvSpPr>
        <p:spPr>
          <a:xfrm>
            <a:off x="0" y="304800"/>
            <a:ext cx="8458200" cy="2590800"/>
          </a:xfrm>
        </p:spPr>
        <p:txBody>
          <a:bodyPr>
            <a:normAutofit fontScale="85000" lnSpcReduction="20000"/>
          </a:bodyPr>
          <a:lstStyle/>
          <a:p>
            <a:pPr marL="0" indent="0" algn="ctr">
              <a:buNone/>
            </a:pPr>
            <a:r>
              <a:rPr lang="en-US" sz="4000" b="1" dirty="0"/>
              <a:t>Covariance for spatio-temporal components of encounter probability </a:t>
            </a:r>
            <a:r>
              <a:rPr lang="en-US" sz="4000" b="1" dirty="0" smtClean="0"/>
              <a:t>and </a:t>
            </a:r>
            <a:r>
              <a:rPr lang="en-US" sz="4000" b="1" dirty="0"/>
              <a:t>positive catch </a:t>
            </a:r>
            <a:r>
              <a:rPr lang="en-US" sz="4000" b="1" dirty="0" smtClean="0"/>
              <a:t>rates</a:t>
            </a:r>
          </a:p>
          <a:p>
            <a:r>
              <a:rPr lang="en-US" sz="2600" dirty="0" smtClean="0"/>
              <a:t>Encounter probability shows two groups</a:t>
            </a:r>
          </a:p>
          <a:p>
            <a:pPr lvl="1"/>
            <a:r>
              <a:rPr lang="en-US" sz="2200" dirty="0" smtClean="0"/>
              <a:t>SFI + Thornyheads  VS rockfishes</a:t>
            </a:r>
          </a:p>
          <a:p>
            <a:r>
              <a:rPr lang="en-US" sz="2600" dirty="0" smtClean="0"/>
              <a:t>Positive catch rate shows three groups</a:t>
            </a:r>
          </a:p>
          <a:p>
            <a:pPr lvl="1"/>
            <a:r>
              <a:rPr lang="en-US" sz="1800" dirty="0" smtClean="0"/>
              <a:t>SFI + Thornyheads   VS   Northern rockfishes   VS   </a:t>
            </a:r>
            <a:r>
              <a:rPr lang="en-US" sz="1800" dirty="0" err="1" smtClean="0"/>
              <a:t>Coastwide</a:t>
            </a:r>
            <a:r>
              <a:rPr lang="en-US" sz="1800" dirty="0" smtClean="0"/>
              <a:t> rockfishes</a:t>
            </a:r>
            <a:endParaRPr lang="en-GB" sz="1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3" t="7053" r="6451" b="46574"/>
          <a:stretch/>
        </p:blipFill>
        <p:spPr>
          <a:xfrm>
            <a:off x="201706" y="3357162"/>
            <a:ext cx="4343400" cy="35053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" t="53628" r="7590"/>
          <a:stretch/>
        </p:blipFill>
        <p:spPr>
          <a:xfrm>
            <a:off x="4545106" y="3357162"/>
            <a:ext cx="4343400" cy="350532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16006" y="2979343"/>
            <a:ext cx="4267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Correlation:  Encounter probability</a:t>
            </a:r>
            <a:endParaRPr lang="en-GB" sz="20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4867835" y="2979343"/>
            <a:ext cx="4267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Correlation:  Positive catch rates</a:t>
            </a:r>
            <a:endParaRPr lang="en-GB" sz="2000" b="1" dirty="0"/>
          </a:p>
        </p:txBody>
      </p:sp>
    </p:spTree>
    <p:extLst>
      <p:ext uri="{BB962C8B-B14F-4D97-AF65-F5344CB8AC3E}">
        <p14:creationId xmlns:p14="http://schemas.microsoft.com/office/powerpoint/2010/main" val="719007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8" t="49869" b="4575"/>
          <a:stretch/>
        </p:blipFill>
        <p:spPr>
          <a:xfrm>
            <a:off x="609600" y="3428999"/>
            <a:ext cx="8001000" cy="3124201"/>
          </a:xfrm>
          <a:prstGeom prst="rect">
            <a:avLst/>
          </a:prstGeom>
        </p:spPr>
      </p:pic>
      <p:sp>
        <p:nvSpPr>
          <p:cNvPr id="4" name="Content Placeholder 1"/>
          <p:cNvSpPr txBox="1">
            <a:spLocks/>
          </p:cNvSpPr>
          <p:nvPr/>
        </p:nvSpPr>
        <p:spPr>
          <a:xfrm>
            <a:off x="228600" y="228600"/>
            <a:ext cx="8686800" cy="640080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b="1" dirty="0" smtClean="0"/>
              <a:t>Can biogenic habitat be a “proxy” for rockfish habitat?</a:t>
            </a:r>
          </a:p>
          <a:p>
            <a:pPr marL="0" indent="0">
              <a:buFont typeface="Arial" pitchFamily="34" charset="0"/>
              <a:buNone/>
            </a:pPr>
            <a:r>
              <a:rPr lang="en-US" dirty="0" smtClean="0"/>
              <a:t>Multispecies model captures fine-scale variation</a:t>
            </a:r>
          </a:p>
          <a:p>
            <a:pPr lvl="1"/>
            <a:r>
              <a:rPr lang="en-US" dirty="0" smtClean="0"/>
              <a:t>Shrinks </a:t>
            </a:r>
            <a:r>
              <a:rPr lang="en-US" dirty="0" err="1" smtClean="0"/>
              <a:t>stripetail</a:t>
            </a:r>
            <a:r>
              <a:rPr lang="en-US" dirty="0" smtClean="0"/>
              <a:t> towards </a:t>
            </a:r>
            <a:r>
              <a:rPr lang="en-US" dirty="0" err="1" smtClean="0"/>
              <a:t>greenstriped</a:t>
            </a:r>
            <a:endParaRPr lang="en-US" dirty="0" smtClean="0"/>
          </a:p>
          <a:p>
            <a:pPr lvl="1"/>
            <a:r>
              <a:rPr lang="en-US" dirty="0" smtClean="0"/>
              <a:t>Shrinks POP towards </a:t>
            </a:r>
            <a:r>
              <a:rPr lang="en-US" dirty="0" err="1" smtClean="0"/>
              <a:t>sharpchin</a:t>
            </a:r>
            <a:endParaRPr lang="en-GB" dirty="0"/>
          </a:p>
        </p:txBody>
      </p:sp>
      <p:pic>
        <p:nvPicPr>
          <p:cNvPr id="5" name="Content Placeholder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8" b="96667"/>
          <a:stretch/>
        </p:blipFill>
        <p:spPr>
          <a:xfrm>
            <a:off x="609600" y="3314699"/>
            <a:ext cx="80010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8109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F4530-C0A9-489F-AD78-78B1E4B1E710}" type="slidenum">
              <a:rPr lang="en-US" smtClean="0"/>
              <a:pPr/>
              <a:t>6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4294967295"/>
              </p:nvPr>
            </p:nvSpPr>
            <p:spPr>
              <a:xfrm>
                <a:off x="0" y="228600"/>
                <a:ext cx="4953000" cy="6400800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3600" b="1" dirty="0" smtClean="0"/>
                  <a:t>Results</a:t>
                </a:r>
                <a:endParaRPr lang="en-US" b="1" dirty="0" smtClean="0"/>
              </a:p>
              <a:p>
                <a:r>
                  <a:rPr lang="en-US" sz="2800" dirty="0" smtClean="0"/>
                  <a:t>Multispecies </a:t>
                </a:r>
                <a:r>
                  <a:rPr lang="en-US" sz="2800" dirty="0"/>
                  <a:t>i</a:t>
                </a:r>
                <a:r>
                  <a:rPr lang="en-US" sz="2800" dirty="0" smtClean="0"/>
                  <a:t>mproves prediction of hold-out data</a:t>
                </a:r>
              </a:p>
              <a:p>
                <a:pPr lvl="1"/>
                <a:r>
                  <a:rPr lang="en-US" sz="2400" dirty="0" smtClean="0"/>
                  <a:t>Shown using 10-fold crossvalidation</a:t>
                </a:r>
              </a:p>
              <a:p>
                <a:r>
                  <a:rPr lang="en-US" sz="2800" dirty="0" smtClean="0"/>
                  <a:t>Multispecies has much better fit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𝐴𝐼𝐶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&gt;5692</m:t>
                    </m:r>
                  </m:oMath>
                </a14:m>
                <a:endParaRPr lang="en-US" sz="2400" dirty="0" smtClean="0"/>
              </a:p>
              <a:p>
                <a:pPr lvl="1"/>
                <a:r>
                  <a:rPr lang="en-US" sz="2400" dirty="0" smtClean="0"/>
                  <a:t>Despite having an additional 112 parameters (409 vs. 297 for single-species)</a:t>
                </a:r>
              </a:p>
              <a:p>
                <a:pPr lvl="1"/>
                <a:endParaRPr lang="en-US" dirty="0" smtClean="0"/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8600" y="228600"/>
                <a:ext cx="4953000" cy="6400800"/>
              </a:xfrm>
              <a:blipFill>
                <a:blip r:embed="rId2"/>
                <a:stretch>
                  <a:fillRect l="-3818" t="-1524" r="-123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3011452"/>
              </p:ext>
            </p:extLst>
          </p:nvPr>
        </p:nvGraphicFramePr>
        <p:xfrm>
          <a:off x="5181600" y="1125728"/>
          <a:ext cx="3810002" cy="535127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75401">
                  <a:extLst>
                    <a:ext uri="{9D8B030D-6E8A-4147-A177-3AD203B41FA5}">
                      <a16:colId xmlns:a16="http://schemas.microsoft.com/office/drawing/2014/main" val="2821550047"/>
                    </a:ext>
                  </a:extLst>
                </a:gridCol>
                <a:gridCol w="1128809">
                  <a:extLst>
                    <a:ext uri="{9D8B030D-6E8A-4147-A177-3AD203B41FA5}">
                      <a16:colId xmlns:a16="http://schemas.microsoft.com/office/drawing/2014/main" val="3770379080"/>
                    </a:ext>
                  </a:extLst>
                </a:gridCol>
                <a:gridCol w="1102896">
                  <a:extLst>
                    <a:ext uri="{9D8B030D-6E8A-4147-A177-3AD203B41FA5}">
                      <a16:colId xmlns:a16="http://schemas.microsoft.com/office/drawing/2014/main" val="1724628017"/>
                    </a:ext>
                  </a:extLst>
                </a:gridCol>
                <a:gridCol w="1102896">
                  <a:extLst>
                    <a:ext uri="{9D8B030D-6E8A-4147-A177-3AD203B41FA5}">
                      <a16:colId xmlns:a16="http://schemas.microsoft.com/office/drawing/2014/main" val="3663806368"/>
                    </a:ext>
                  </a:extLst>
                </a:gridCol>
              </a:tblGrid>
              <a:tr h="190500">
                <a:tc rowSpan="2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28600" algn="l"/>
                        </a:tabLst>
                      </a:pPr>
                      <a:r>
                        <a:rPr lang="en-US" sz="18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#</a:t>
                      </a:r>
                      <a:endParaRPr lang="en-GB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7305" marR="27305" marT="27305" marB="27305" anchor="b"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28600" algn="l"/>
                        </a:tabLst>
                      </a:pPr>
                      <a:r>
                        <a:rPr lang="en-GB" sz="1800" dirty="0">
                          <a:effectLst/>
                        </a:rPr>
                        <a:t>Predictive negative log-likelihood</a:t>
                      </a:r>
                      <a:endParaRPr lang="en-GB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7305" marR="27305" marT="27305" marB="27305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28600" algn="l"/>
                        </a:tabLst>
                      </a:pPr>
                      <a:r>
                        <a:rPr lang="en-GB" sz="1800" dirty="0">
                          <a:effectLst/>
                        </a:rPr>
                        <a:t>Ratio of predictive probability</a:t>
                      </a:r>
                      <a:endParaRPr lang="en-GB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7305" marR="27305" marT="27305" marB="27305" anchor="b"/>
                </a:tc>
                <a:extLst>
                  <a:ext uri="{0D108BD9-81ED-4DB2-BD59-A6C34878D82A}">
                    <a16:rowId xmlns:a16="http://schemas.microsoft.com/office/drawing/2014/main" val="1328130828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28600" algn="l"/>
                        </a:tabLst>
                      </a:pPr>
                      <a:r>
                        <a:rPr lang="en-GB" sz="1800" dirty="0">
                          <a:effectLst/>
                        </a:rPr>
                        <a:t>Single-species VAST model</a:t>
                      </a:r>
                      <a:endParaRPr lang="en-GB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7305" marR="27305" marT="27305" marB="27305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28600" algn="l"/>
                        </a:tabLst>
                      </a:pPr>
                      <a:r>
                        <a:rPr lang="en-GB" sz="1800" dirty="0">
                          <a:effectLst/>
                        </a:rPr>
                        <a:t>Multispecies VAST model</a:t>
                      </a:r>
                      <a:endParaRPr lang="en-GB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7305" marR="27305" marT="27305" marB="27305"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390968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28600" algn="l"/>
                        </a:tabLst>
                      </a:pPr>
                      <a:r>
                        <a:rPr lang="en-GB" sz="1800">
                          <a:effectLst/>
                        </a:rPr>
                        <a:t>1</a:t>
                      </a:r>
                      <a:endParaRPr lang="en-GB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7305" marR="27305" marT="27305" marB="27305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28600" algn="l"/>
                        </a:tabLst>
                      </a:pPr>
                      <a:r>
                        <a:rPr lang="en-GB" sz="1800" dirty="0" smtClean="0">
                          <a:effectLst/>
                        </a:rPr>
                        <a:t>8459.71</a:t>
                      </a:r>
                      <a:endParaRPr lang="en-GB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7305" marR="27305" marT="27305" marB="27305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28600" algn="l"/>
                        </a:tabLst>
                      </a:pPr>
                      <a:r>
                        <a:rPr lang="en-GB" sz="1800" dirty="0" smtClean="0">
                          <a:effectLst/>
                        </a:rPr>
                        <a:t>8078.84</a:t>
                      </a:r>
                      <a:endParaRPr lang="en-GB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7305" marR="27305" marT="27305" marB="27305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28600" algn="l"/>
                        </a:tabLst>
                      </a:pPr>
                      <a:r>
                        <a:rPr lang="en-GB" sz="1800">
                          <a:effectLst/>
                        </a:rPr>
                        <a:t>1.057</a:t>
                      </a:r>
                      <a:endParaRPr lang="en-GB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7305" marR="27305" marT="27305" marB="27305" anchor="b"/>
                </a:tc>
                <a:extLst>
                  <a:ext uri="{0D108BD9-81ED-4DB2-BD59-A6C34878D82A}">
                    <a16:rowId xmlns:a16="http://schemas.microsoft.com/office/drawing/2014/main" val="104486528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28600" algn="l"/>
                        </a:tabLst>
                      </a:pPr>
                      <a:r>
                        <a:rPr lang="en-GB" sz="1800">
                          <a:effectLst/>
                        </a:rPr>
                        <a:t>2</a:t>
                      </a:r>
                      <a:endParaRPr lang="en-GB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7305" marR="27305" marT="27305" marB="27305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28600" algn="l"/>
                        </a:tabLst>
                      </a:pPr>
                      <a:r>
                        <a:rPr lang="en-GB" sz="1800" dirty="0" smtClean="0">
                          <a:effectLst/>
                        </a:rPr>
                        <a:t>8560.26</a:t>
                      </a:r>
                      <a:endParaRPr lang="en-GB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7305" marR="27305" marT="27305" marB="27305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28600" algn="l"/>
                        </a:tabLst>
                      </a:pPr>
                      <a:r>
                        <a:rPr lang="en-GB" sz="1800" dirty="0" smtClean="0">
                          <a:effectLst/>
                        </a:rPr>
                        <a:t>8209.90</a:t>
                      </a:r>
                      <a:endParaRPr lang="en-GB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7305" marR="27305" marT="27305" marB="27305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28600" algn="l"/>
                        </a:tabLst>
                      </a:pPr>
                      <a:r>
                        <a:rPr lang="en-GB" sz="1800">
                          <a:effectLst/>
                        </a:rPr>
                        <a:t>1.053</a:t>
                      </a:r>
                      <a:endParaRPr lang="en-GB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7305" marR="27305" marT="27305" marB="27305" anchor="b"/>
                </a:tc>
                <a:extLst>
                  <a:ext uri="{0D108BD9-81ED-4DB2-BD59-A6C34878D82A}">
                    <a16:rowId xmlns:a16="http://schemas.microsoft.com/office/drawing/2014/main" val="316002357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28600" algn="l"/>
                        </a:tabLst>
                      </a:pPr>
                      <a:r>
                        <a:rPr lang="en-GB" sz="1800">
                          <a:effectLst/>
                        </a:rPr>
                        <a:t>3</a:t>
                      </a:r>
                      <a:endParaRPr lang="en-GB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7305" marR="27305" marT="27305" marB="27305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28600" algn="l"/>
                        </a:tabLst>
                      </a:pPr>
                      <a:r>
                        <a:rPr lang="en-GB" sz="1800" dirty="0" smtClean="0">
                          <a:effectLst/>
                        </a:rPr>
                        <a:t>8768.53</a:t>
                      </a:r>
                      <a:endParaRPr lang="en-GB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7305" marR="27305" marT="27305" marB="27305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28600" algn="l"/>
                        </a:tabLst>
                      </a:pPr>
                      <a:r>
                        <a:rPr lang="en-GB" sz="1800" dirty="0" smtClean="0">
                          <a:effectLst/>
                        </a:rPr>
                        <a:t>8377.45</a:t>
                      </a:r>
                      <a:endParaRPr lang="en-GB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7305" marR="27305" marT="27305" marB="27305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28600" algn="l"/>
                        </a:tabLst>
                      </a:pPr>
                      <a:r>
                        <a:rPr lang="en-GB" sz="1800">
                          <a:effectLst/>
                        </a:rPr>
                        <a:t>1.059</a:t>
                      </a:r>
                      <a:endParaRPr lang="en-GB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7305" marR="27305" marT="27305" marB="27305" anchor="b"/>
                </a:tc>
                <a:extLst>
                  <a:ext uri="{0D108BD9-81ED-4DB2-BD59-A6C34878D82A}">
                    <a16:rowId xmlns:a16="http://schemas.microsoft.com/office/drawing/2014/main" val="91801788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28600" algn="l"/>
                        </a:tabLst>
                      </a:pPr>
                      <a:r>
                        <a:rPr lang="en-GB" sz="1800">
                          <a:effectLst/>
                        </a:rPr>
                        <a:t>4</a:t>
                      </a:r>
                      <a:endParaRPr lang="en-GB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7305" marR="27305" marT="27305" marB="27305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28600" algn="l"/>
                        </a:tabLst>
                      </a:pPr>
                      <a:r>
                        <a:rPr lang="en-GB" sz="1800" dirty="0" smtClean="0">
                          <a:effectLst/>
                        </a:rPr>
                        <a:t>8203.66</a:t>
                      </a:r>
                      <a:endParaRPr lang="en-GB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7305" marR="27305" marT="27305" marB="27305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28600" algn="l"/>
                        </a:tabLst>
                      </a:pPr>
                      <a:r>
                        <a:rPr lang="en-GB" sz="1800" dirty="0" smtClean="0">
                          <a:effectLst/>
                        </a:rPr>
                        <a:t>7815.19</a:t>
                      </a:r>
                      <a:endParaRPr lang="en-GB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7305" marR="27305" marT="27305" marB="27305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28600" algn="l"/>
                        </a:tabLst>
                      </a:pPr>
                      <a:r>
                        <a:rPr lang="en-GB" sz="1800">
                          <a:effectLst/>
                        </a:rPr>
                        <a:t>1.058</a:t>
                      </a:r>
                      <a:endParaRPr lang="en-GB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7305" marR="27305" marT="27305" marB="27305" anchor="b"/>
                </a:tc>
                <a:extLst>
                  <a:ext uri="{0D108BD9-81ED-4DB2-BD59-A6C34878D82A}">
                    <a16:rowId xmlns:a16="http://schemas.microsoft.com/office/drawing/2014/main" val="31248168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28600" algn="l"/>
                        </a:tabLst>
                      </a:pPr>
                      <a:r>
                        <a:rPr lang="en-GB" sz="1800" dirty="0">
                          <a:effectLst/>
                        </a:rPr>
                        <a:t>5</a:t>
                      </a:r>
                      <a:endParaRPr lang="en-GB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7305" marR="27305" marT="27305" marB="27305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28600" algn="l"/>
                        </a:tabLst>
                      </a:pPr>
                      <a:r>
                        <a:rPr lang="en-GB" sz="1800" dirty="0" smtClean="0">
                          <a:effectLst/>
                        </a:rPr>
                        <a:t>8335.34</a:t>
                      </a:r>
                      <a:endParaRPr lang="en-GB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7305" marR="27305" marT="27305" marB="27305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28600" algn="l"/>
                        </a:tabLst>
                      </a:pPr>
                      <a:r>
                        <a:rPr lang="en-GB" sz="1800" dirty="0" smtClean="0">
                          <a:effectLst/>
                        </a:rPr>
                        <a:t>8009.96</a:t>
                      </a:r>
                      <a:endParaRPr lang="en-GB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7305" marR="27305" marT="27305" marB="27305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28600" algn="l"/>
                        </a:tabLst>
                      </a:pPr>
                      <a:r>
                        <a:rPr lang="en-GB" sz="1800">
                          <a:effectLst/>
                        </a:rPr>
                        <a:t>1.049</a:t>
                      </a:r>
                      <a:endParaRPr lang="en-GB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7305" marR="27305" marT="27305" marB="27305" anchor="b"/>
                </a:tc>
                <a:extLst>
                  <a:ext uri="{0D108BD9-81ED-4DB2-BD59-A6C34878D82A}">
                    <a16:rowId xmlns:a16="http://schemas.microsoft.com/office/drawing/2014/main" val="225609748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28600" algn="l"/>
                        </a:tabLst>
                      </a:pPr>
                      <a:r>
                        <a:rPr lang="en-GB" sz="1800">
                          <a:effectLst/>
                        </a:rPr>
                        <a:t>6</a:t>
                      </a:r>
                      <a:endParaRPr lang="en-GB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7305" marR="27305" marT="27305" marB="27305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28600" algn="l"/>
                        </a:tabLst>
                      </a:pPr>
                      <a:r>
                        <a:rPr lang="en-GB" sz="1800" dirty="0" smtClean="0">
                          <a:effectLst/>
                        </a:rPr>
                        <a:t>8548.48</a:t>
                      </a:r>
                      <a:endParaRPr lang="en-GB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7305" marR="27305" marT="27305" marB="27305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28600" algn="l"/>
                        </a:tabLst>
                      </a:pPr>
                      <a:r>
                        <a:rPr lang="en-GB" sz="1800" dirty="0" smtClean="0">
                          <a:effectLst/>
                        </a:rPr>
                        <a:t>8154.91</a:t>
                      </a:r>
                      <a:endParaRPr lang="en-GB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7305" marR="27305" marT="27305" marB="27305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28600" algn="l"/>
                        </a:tabLst>
                      </a:pPr>
                      <a:r>
                        <a:rPr lang="en-GB" sz="1800">
                          <a:effectLst/>
                        </a:rPr>
                        <a:t>1.059</a:t>
                      </a:r>
                      <a:endParaRPr lang="en-GB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7305" marR="27305" marT="27305" marB="27305" anchor="b"/>
                </a:tc>
                <a:extLst>
                  <a:ext uri="{0D108BD9-81ED-4DB2-BD59-A6C34878D82A}">
                    <a16:rowId xmlns:a16="http://schemas.microsoft.com/office/drawing/2014/main" val="349520808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28600" algn="l"/>
                        </a:tabLst>
                      </a:pPr>
                      <a:r>
                        <a:rPr lang="en-GB" sz="1800">
                          <a:effectLst/>
                        </a:rPr>
                        <a:t>7</a:t>
                      </a:r>
                      <a:endParaRPr lang="en-GB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7305" marR="27305" marT="27305" marB="27305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28600" algn="l"/>
                        </a:tabLst>
                      </a:pPr>
                      <a:r>
                        <a:rPr lang="en-GB" sz="1800" dirty="0" smtClean="0">
                          <a:effectLst/>
                        </a:rPr>
                        <a:t>8426.61</a:t>
                      </a:r>
                      <a:endParaRPr lang="en-GB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7305" marR="27305" marT="27305" marB="27305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28600" algn="l"/>
                        </a:tabLst>
                      </a:pPr>
                      <a:r>
                        <a:rPr lang="en-GB" sz="1800" dirty="0" smtClean="0">
                          <a:effectLst/>
                        </a:rPr>
                        <a:t>8133.02</a:t>
                      </a:r>
                      <a:endParaRPr lang="en-GB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7305" marR="27305" marT="27305" marB="27305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28600" algn="l"/>
                        </a:tabLst>
                      </a:pPr>
                      <a:r>
                        <a:rPr lang="en-GB" sz="1800">
                          <a:effectLst/>
                        </a:rPr>
                        <a:t>1.044</a:t>
                      </a:r>
                      <a:endParaRPr lang="en-GB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7305" marR="27305" marT="27305" marB="27305" anchor="b"/>
                </a:tc>
                <a:extLst>
                  <a:ext uri="{0D108BD9-81ED-4DB2-BD59-A6C34878D82A}">
                    <a16:rowId xmlns:a16="http://schemas.microsoft.com/office/drawing/2014/main" val="15648702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28600" algn="l"/>
                        </a:tabLst>
                      </a:pPr>
                      <a:r>
                        <a:rPr lang="en-GB" sz="1800">
                          <a:effectLst/>
                        </a:rPr>
                        <a:t>8</a:t>
                      </a:r>
                      <a:endParaRPr lang="en-GB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7305" marR="27305" marT="27305" marB="27305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28600" algn="l"/>
                        </a:tabLst>
                      </a:pPr>
                      <a:r>
                        <a:rPr lang="en-GB" sz="1800" dirty="0" smtClean="0">
                          <a:effectLst/>
                        </a:rPr>
                        <a:t>8688.89</a:t>
                      </a:r>
                      <a:endParaRPr lang="en-GB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7305" marR="27305" marT="27305" marB="27305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28600" algn="l"/>
                        </a:tabLst>
                      </a:pPr>
                      <a:r>
                        <a:rPr lang="en-GB" sz="1800" dirty="0" smtClean="0">
                          <a:effectLst/>
                        </a:rPr>
                        <a:t>8335.62</a:t>
                      </a:r>
                      <a:endParaRPr lang="en-GB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7305" marR="27305" marT="27305" marB="27305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28600" algn="l"/>
                        </a:tabLst>
                      </a:pPr>
                      <a:r>
                        <a:rPr lang="en-GB" sz="1800">
                          <a:effectLst/>
                        </a:rPr>
                        <a:t>1.052</a:t>
                      </a:r>
                      <a:endParaRPr lang="en-GB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7305" marR="27305" marT="27305" marB="27305" anchor="b"/>
                </a:tc>
                <a:extLst>
                  <a:ext uri="{0D108BD9-81ED-4DB2-BD59-A6C34878D82A}">
                    <a16:rowId xmlns:a16="http://schemas.microsoft.com/office/drawing/2014/main" val="199789128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28600" algn="l"/>
                        </a:tabLst>
                      </a:pPr>
                      <a:r>
                        <a:rPr lang="en-GB" sz="1800">
                          <a:effectLst/>
                        </a:rPr>
                        <a:t>9</a:t>
                      </a:r>
                      <a:endParaRPr lang="en-GB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7305" marR="27305" marT="27305" marB="27305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28600" algn="l"/>
                        </a:tabLst>
                      </a:pPr>
                      <a:r>
                        <a:rPr lang="en-GB" sz="1800" dirty="0" smtClean="0">
                          <a:effectLst/>
                        </a:rPr>
                        <a:t>8439.27</a:t>
                      </a:r>
                      <a:endParaRPr lang="en-GB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7305" marR="27305" marT="27305" marB="27305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28600" algn="l"/>
                        </a:tabLst>
                      </a:pPr>
                      <a:r>
                        <a:rPr lang="en-GB" sz="1800" dirty="0" smtClean="0">
                          <a:effectLst/>
                        </a:rPr>
                        <a:t>8077.01</a:t>
                      </a:r>
                      <a:endParaRPr lang="en-GB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7305" marR="27305" marT="27305" marB="27305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28600" algn="l"/>
                        </a:tabLst>
                      </a:pPr>
                      <a:r>
                        <a:rPr lang="en-GB" sz="1800">
                          <a:effectLst/>
                        </a:rPr>
                        <a:t>1.055</a:t>
                      </a:r>
                      <a:endParaRPr lang="en-GB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7305" marR="27305" marT="27305" marB="27305" anchor="b"/>
                </a:tc>
                <a:extLst>
                  <a:ext uri="{0D108BD9-81ED-4DB2-BD59-A6C34878D82A}">
                    <a16:rowId xmlns:a16="http://schemas.microsoft.com/office/drawing/2014/main" val="150560948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28600" algn="l"/>
                        </a:tabLst>
                      </a:pPr>
                      <a:r>
                        <a:rPr lang="en-GB" sz="1800">
                          <a:effectLst/>
                        </a:rPr>
                        <a:t>10</a:t>
                      </a:r>
                      <a:endParaRPr lang="en-GB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7305" marR="27305" marT="27305" marB="27305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28600" algn="l"/>
                        </a:tabLst>
                      </a:pPr>
                      <a:r>
                        <a:rPr lang="en-GB" sz="1800" dirty="0" smtClean="0">
                          <a:effectLst/>
                        </a:rPr>
                        <a:t>8594.30</a:t>
                      </a:r>
                      <a:endParaRPr lang="en-GB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7305" marR="27305" marT="27305" marB="27305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28600" algn="l"/>
                        </a:tabLst>
                      </a:pPr>
                      <a:r>
                        <a:rPr lang="en-GB" sz="1800" dirty="0" smtClean="0">
                          <a:effectLst/>
                        </a:rPr>
                        <a:t>8271.42</a:t>
                      </a:r>
                      <a:endParaRPr lang="en-GB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7305" marR="27305" marT="27305" marB="27305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28600" algn="l"/>
                        </a:tabLst>
                      </a:pPr>
                      <a:r>
                        <a:rPr lang="en-GB" sz="1800" dirty="0">
                          <a:effectLst/>
                        </a:rPr>
                        <a:t>1.048</a:t>
                      </a:r>
                      <a:endParaRPr lang="en-GB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7305" marR="27305" marT="27305" marB="27305" anchor="b"/>
                </a:tc>
                <a:extLst>
                  <a:ext uri="{0D108BD9-81ED-4DB2-BD59-A6C34878D82A}">
                    <a16:rowId xmlns:a16="http://schemas.microsoft.com/office/drawing/2014/main" val="3009348833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5181600" y="182182"/>
            <a:ext cx="4114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/>
              <a:t>10-fold crossvalidation exercise</a:t>
            </a:r>
            <a:endParaRPr lang="en-GB" sz="2800" b="1" dirty="0"/>
          </a:p>
        </p:txBody>
      </p:sp>
    </p:spTree>
    <p:extLst>
      <p:ext uri="{BB962C8B-B14F-4D97-AF65-F5344CB8AC3E}">
        <p14:creationId xmlns:p14="http://schemas.microsoft.com/office/powerpoint/2010/main" val="20642794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F4530-C0A9-489F-AD78-78B1E4B1E710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4294967295"/>
          </p:nvPr>
        </p:nvSpPr>
        <p:spPr>
          <a:xfrm>
            <a:off x="0" y="228600"/>
            <a:ext cx="3505200" cy="6400800"/>
          </a:xfrm>
        </p:spPr>
        <p:txBody>
          <a:bodyPr/>
          <a:lstStyle/>
          <a:p>
            <a:pPr marL="0" indent="0">
              <a:buNone/>
            </a:pPr>
            <a:r>
              <a:rPr lang="en-US" sz="3600" b="1" dirty="0" smtClean="0"/>
              <a:t>Results</a:t>
            </a:r>
          </a:p>
          <a:p>
            <a:r>
              <a:rPr lang="en-US" sz="2400" dirty="0" smtClean="0"/>
              <a:t>Multispecies model doesn’t shrink intervals</a:t>
            </a:r>
          </a:p>
          <a:p>
            <a:pPr lvl="1"/>
            <a:r>
              <a:rPr lang="en-US" sz="2000" dirty="0" smtClean="0"/>
              <a:t>Single-species has very similar standard errors</a:t>
            </a:r>
          </a:p>
          <a:p>
            <a:r>
              <a:rPr lang="en-US" sz="2400" dirty="0" smtClean="0"/>
              <a:t>Multispecies shrinks species towards their group</a:t>
            </a:r>
          </a:p>
          <a:p>
            <a:r>
              <a:rPr lang="en-US" sz="2400" dirty="0" smtClean="0"/>
              <a:t>Also doesn’t improve estimates of center-of-gravity</a:t>
            </a:r>
            <a:endParaRPr lang="en-US" sz="2000" dirty="0" smtClean="0"/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1335741"/>
            <a:ext cx="5486400" cy="54864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657600" y="457200"/>
            <a:ext cx="5486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/>
              <a:t>Indices of abundance for each species in analysis</a:t>
            </a:r>
            <a:endParaRPr lang="en-GB" sz="2800" b="1" dirty="0"/>
          </a:p>
        </p:txBody>
      </p:sp>
    </p:spTree>
    <p:extLst>
      <p:ext uri="{BB962C8B-B14F-4D97-AF65-F5344CB8AC3E}">
        <p14:creationId xmlns:p14="http://schemas.microsoft.com/office/powerpoint/2010/main" val="26934463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F4530-C0A9-489F-AD78-78B1E4B1E710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4294967295"/>
          </p:nvPr>
        </p:nvSpPr>
        <p:spPr>
          <a:xfrm>
            <a:off x="0" y="228600"/>
            <a:ext cx="8686800" cy="64008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b="1" dirty="0" smtClean="0"/>
              <a:t>Recommendations</a:t>
            </a:r>
          </a:p>
          <a:p>
            <a:pPr marL="0" indent="0">
              <a:buNone/>
            </a:pPr>
            <a:r>
              <a:rPr lang="en-US" sz="2400" dirty="0" smtClean="0"/>
              <a:t>Multispecies model is useful for…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 smtClean="0"/>
              <a:t>Understanding covariation among species</a:t>
            </a:r>
          </a:p>
          <a:p>
            <a:pPr lvl="2"/>
            <a:r>
              <a:rPr lang="en-US" sz="1600" dirty="0" smtClean="0"/>
              <a:t>Useful information ecologically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 smtClean="0"/>
              <a:t>Essential fish habitat designation</a:t>
            </a:r>
          </a:p>
          <a:p>
            <a:pPr lvl="2"/>
            <a:r>
              <a:rPr lang="en-US" sz="1600" dirty="0" smtClean="0"/>
              <a:t>Improves density predictions</a:t>
            </a:r>
          </a:p>
          <a:p>
            <a:pPr marL="0" indent="0">
              <a:buNone/>
            </a:pPr>
            <a:r>
              <a:rPr lang="en-US" sz="2400" dirty="0" smtClean="0"/>
              <a:t>Multispecies model is not useful for…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 smtClean="0"/>
              <a:t>Index standardization for stock assessment </a:t>
            </a:r>
          </a:p>
          <a:p>
            <a:pPr lvl="2"/>
            <a:r>
              <a:rPr lang="en-US" sz="1600" dirty="0"/>
              <a:t>A</a:t>
            </a:r>
            <a:r>
              <a:rPr lang="en-US" sz="1600" dirty="0" smtClean="0"/>
              <a:t>dds complexity without improvement in precision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 smtClean="0"/>
              <a:t>Climate-impact analysis</a:t>
            </a:r>
          </a:p>
          <a:p>
            <a:pPr lvl="2"/>
            <a:r>
              <a:rPr lang="en-US" sz="1600" dirty="0" smtClean="0"/>
              <a:t>Too sensitive to model-specification for sensitive science issues</a:t>
            </a:r>
          </a:p>
        </p:txBody>
      </p:sp>
    </p:spTree>
    <p:extLst>
      <p:ext uri="{BB962C8B-B14F-4D97-AF65-F5344CB8AC3E}">
        <p14:creationId xmlns:p14="http://schemas.microsoft.com/office/powerpoint/2010/main" val="28183185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4294967295"/>
          </p:nvPr>
        </p:nvSpPr>
        <p:spPr>
          <a:xfrm>
            <a:off x="4800600" y="1447800"/>
            <a:ext cx="4343400" cy="64008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600" b="1" dirty="0" smtClean="0"/>
              <a:t>Benefits of single approach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Include biological mechanism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Improved communication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Similar review standards and “burden of proof”</a:t>
            </a:r>
            <a:endParaRPr lang="en-GB" dirty="0"/>
          </a:p>
        </p:txBody>
      </p:sp>
      <p:sp>
        <p:nvSpPr>
          <p:cNvPr id="11" name="Oval 10"/>
          <p:cNvSpPr/>
          <p:nvPr/>
        </p:nvSpPr>
        <p:spPr>
          <a:xfrm>
            <a:off x="152400" y="2070340"/>
            <a:ext cx="4572000" cy="4559060"/>
          </a:xfrm>
          <a:prstGeom prst="ellipse">
            <a:avLst/>
          </a:prstGeom>
          <a:solidFill>
            <a:schemeClr val="tx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Oval 13"/>
          <p:cNvSpPr/>
          <p:nvPr/>
        </p:nvSpPr>
        <p:spPr>
          <a:xfrm>
            <a:off x="228600" y="3657600"/>
            <a:ext cx="2133600" cy="1981200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Oval 14"/>
          <p:cNvSpPr/>
          <p:nvPr/>
        </p:nvSpPr>
        <p:spPr>
          <a:xfrm>
            <a:off x="1828800" y="2178170"/>
            <a:ext cx="1981200" cy="201283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Oval 15"/>
          <p:cNvSpPr/>
          <p:nvPr/>
        </p:nvSpPr>
        <p:spPr>
          <a:xfrm>
            <a:off x="2362200" y="4191000"/>
            <a:ext cx="1961072" cy="2041585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xtBox 16"/>
          <p:cNvSpPr txBox="1"/>
          <p:nvPr/>
        </p:nvSpPr>
        <p:spPr>
          <a:xfrm>
            <a:off x="1828800" y="2715905"/>
            <a:ext cx="1981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Stock Assessment</a:t>
            </a:r>
            <a:endParaRPr lang="en-GB" sz="2400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228600" y="4191000"/>
            <a:ext cx="2133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Habitat Assessment</a:t>
            </a:r>
            <a:endParaRPr lang="en-GB" sz="2400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2346385" y="4648200"/>
            <a:ext cx="20193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Integrated ecosystem assessment</a:t>
            </a:r>
            <a:endParaRPr lang="en-GB" sz="2400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304800" y="1524000"/>
            <a:ext cx="426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/>
              <a:t>Spatio-temporal model</a:t>
            </a:r>
            <a:endParaRPr lang="en-GB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228600" y="152400"/>
            <a:ext cx="8686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/>
              <a:t>VAST package and </a:t>
            </a:r>
            <a:r>
              <a:rPr lang="en-US" sz="4000" b="1" dirty="0" err="1" smtClean="0"/>
              <a:t>FishStats</a:t>
            </a:r>
            <a:r>
              <a:rPr lang="en-US" sz="4000" b="1" dirty="0" smtClean="0"/>
              <a:t> toolbox</a:t>
            </a:r>
            <a:endParaRPr lang="en-GB" sz="4000" b="1" dirty="0"/>
          </a:p>
        </p:txBody>
      </p:sp>
    </p:spTree>
    <p:extLst>
      <p:ext uri="{BB962C8B-B14F-4D97-AF65-F5344CB8AC3E}">
        <p14:creationId xmlns:p14="http://schemas.microsoft.com/office/powerpoint/2010/main" val="1403266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/>
      <p:bldP spid="11" grpId="0" animBg="1"/>
      <p:bldP spid="20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4581</TotalTime>
  <Words>470</Words>
  <Application>Microsoft Office PowerPoint</Application>
  <PresentationFormat>On-screen Show (4:3)</PresentationFormat>
  <Paragraphs>142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Arial</vt:lpstr>
      <vt:lpstr>Calibri</vt:lpstr>
      <vt:lpstr>Cambria Math</vt:lpstr>
      <vt:lpstr>Times New Roman</vt:lpstr>
      <vt:lpstr>Office Theme</vt:lpstr>
      <vt:lpstr>Custom Design</vt:lpstr>
      <vt:lpstr>1_Office Theme</vt:lpstr>
      <vt:lpstr>Lab 8:  VAST package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James Thorson</dc:creator>
  <cp:lastModifiedBy>Thorson, James</cp:lastModifiedBy>
  <cp:revision>319</cp:revision>
  <dcterms:created xsi:type="dcterms:W3CDTF">2010-02-28T21:11:55Z</dcterms:created>
  <dcterms:modified xsi:type="dcterms:W3CDTF">2018-05-11T16:48:16Z</dcterms:modified>
</cp:coreProperties>
</file>